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5.xml" ContentType="application/vnd.openxmlformats-officedocument.drawingml.chartshape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6.xml" ContentType="application/vnd.openxmlformats-officedocument.drawingml.chartshape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7.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7.xml" ContentType="application/vnd.openxmlformats-officedocument.drawingml.chartshape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8.xml" ContentType="application/vnd.openxmlformats-officedocument.drawingml.chartshapes+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9.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7"/>
  </p:notesMasterIdLst>
  <p:sldIdLst>
    <p:sldId id="290" r:id="rId2"/>
    <p:sldId id="413" r:id="rId3"/>
    <p:sldId id="419" r:id="rId4"/>
    <p:sldId id="414" r:id="rId5"/>
    <p:sldId id="710" r:id="rId6"/>
    <p:sldId id="742" r:id="rId7"/>
    <p:sldId id="732" r:id="rId8"/>
    <p:sldId id="733" r:id="rId9"/>
    <p:sldId id="752" r:id="rId10"/>
    <p:sldId id="734" r:id="rId11"/>
    <p:sldId id="715" r:id="rId12"/>
    <p:sldId id="716" r:id="rId13"/>
    <p:sldId id="545" r:id="rId14"/>
    <p:sldId id="735" r:id="rId15"/>
    <p:sldId id="736" r:id="rId16"/>
    <p:sldId id="737" r:id="rId17"/>
    <p:sldId id="750" r:id="rId18"/>
    <p:sldId id="751" r:id="rId19"/>
    <p:sldId id="748" r:id="rId20"/>
    <p:sldId id="749" r:id="rId21"/>
    <p:sldId id="476" r:id="rId22"/>
    <p:sldId id="359" r:id="rId23"/>
    <p:sldId id="361" r:id="rId24"/>
    <p:sldId id="303" r:id="rId25"/>
    <p:sldId id="519" r:id="rId26"/>
    <p:sldId id="658" r:id="rId27"/>
    <p:sldId id="731" r:id="rId28"/>
    <p:sldId id="726" r:id="rId29"/>
    <p:sldId id="728" r:id="rId30"/>
    <p:sldId id="730" r:id="rId31"/>
    <p:sldId id="684" r:id="rId32"/>
    <p:sldId id="486" r:id="rId33"/>
    <p:sldId id="667" r:id="rId34"/>
    <p:sldId id="720" r:id="rId35"/>
    <p:sldId id="743" r:id="rId36"/>
    <p:sldId id="744" r:id="rId37"/>
    <p:sldId id="745" r:id="rId38"/>
    <p:sldId id="721" r:id="rId39"/>
    <p:sldId id="664" r:id="rId40"/>
    <p:sldId id="719" r:id="rId41"/>
    <p:sldId id="520" r:id="rId42"/>
    <p:sldId id="739" r:id="rId43"/>
    <p:sldId id="676" r:id="rId44"/>
    <p:sldId id="566" r:id="rId45"/>
    <p:sldId id="754" r:id="rId46"/>
    <p:sldId id="740" r:id="rId47"/>
    <p:sldId id="612" r:id="rId48"/>
    <p:sldId id="741" r:id="rId49"/>
    <p:sldId id="439" r:id="rId50"/>
    <p:sldId id="351" r:id="rId51"/>
    <p:sldId id="375" r:id="rId52"/>
    <p:sldId id="598" r:id="rId53"/>
    <p:sldId id="273" r:id="rId54"/>
    <p:sldId id="747" r:id="rId55"/>
    <p:sldId id="746" r:id="rId56"/>
    <p:sldId id="614" r:id="rId57"/>
    <p:sldId id="691" r:id="rId58"/>
    <p:sldId id="692" r:id="rId59"/>
    <p:sldId id="693" r:id="rId60"/>
    <p:sldId id="694" r:id="rId61"/>
    <p:sldId id="695" r:id="rId62"/>
    <p:sldId id="696" r:id="rId63"/>
    <p:sldId id="697" r:id="rId64"/>
    <p:sldId id="698" r:id="rId65"/>
    <p:sldId id="699" r:id="rId66"/>
    <p:sldId id="700" r:id="rId67"/>
    <p:sldId id="701" r:id="rId68"/>
    <p:sldId id="702" r:id="rId69"/>
    <p:sldId id="703" r:id="rId70"/>
    <p:sldId id="704" r:id="rId71"/>
    <p:sldId id="705" r:id="rId72"/>
    <p:sldId id="706" r:id="rId73"/>
    <p:sldId id="707" r:id="rId74"/>
    <p:sldId id="708" r:id="rId75"/>
    <p:sldId id="687" r:id="rId76"/>
    <p:sldId id="688" r:id="rId77"/>
    <p:sldId id="689" r:id="rId78"/>
    <p:sldId id="677" r:id="rId79"/>
    <p:sldId id="675" r:id="rId80"/>
    <p:sldId id="652" r:id="rId81"/>
    <p:sldId id="653" r:id="rId82"/>
    <p:sldId id="654" r:id="rId83"/>
    <p:sldId id="655" r:id="rId84"/>
    <p:sldId id="656" r:id="rId85"/>
    <p:sldId id="657" r:id="rId86"/>
    <p:sldId id="649" r:id="rId87"/>
    <p:sldId id="650" r:id="rId88"/>
    <p:sldId id="641" r:id="rId89"/>
    <p:sldId id="642" r:id="rId90"/>
    <p:sldId id="643" r:id="rId91"/>
    <p:sldId id="639" r:id="rId92"/>
    <p:sldId id="640" r:id="rId93"/>
    <p:sldId id="611" r:id="rId94"/>
    <p:sldId id="507" r:id="rId95"/>
    <p:sldId id="512" r:id="rId96"/>
    <p:sldId id="605" r:id="rId97"/>
    <p:sldId id="591" r:id="rId98"/>
    <p:sldId id="587" r:id="rId99"/>
    <p:sldId id="588" r:id="rId100"/>
    <p:sldId id="579" r:id="rId101"/>
    <p:sldId id="580" r:id="rId102"/>
    <p:sldId id="581" r:id="rId103"/>
    <p:sldId id="582" r:id="rId104"/>
    <p:sldId id="583" r:id="rId105"/>
    <p:sldId id="584" r:id="rId106"/>
    <p:sldId id="585" r:id="rId107"/>
    <p:sldId id="586" r:id="rId108"/>
    <p:sldId id="573" r:id="rId109"/>
    <p:sldId id="574" r:id="rId110"/>
    <p:sldId id="575" r:id="rId111"/>
    <p:sldId id="560" r:id="rId112"/>
    <p:sldId id="561" r:id="rId113"/>
    <p:sldId id="562" r:id="rId114"/>
    <p:sldId id="551" r:id="rId115"/>
    <p:sldId id="552" r:id="rId116"/>
    <p:sldId id="553" r:id="rId117"/>
    <p:sldId id="546" r:id="rId118"/>
    <p:sldId id="529" r:id="rId119"/>
    <p:sldId id="524" r:id="rId120"/>
    <p:sldId id="500" r:id="rId121"/>
    <p:sldId id="501" r:id="rId122"/>
    <p:sldId id="502" r:id="rId123"/>
    <p:sldId id="466" r:id="rId124"/>
    <p:sldId id="474" r:id="rId125"/>
    <p:sldId id="467" r:id="rId126"/>
    <p:sldId id="468" r:id="rId127"/>
    <p:sldId id="469" r:id="rId128"/>
    <p:sldId id="470" r:id="rId129"/>
    <p:sldId id="441" r:id="rId130"/>
    <p:sldId id="440" r:id="rId131"/>
    <p:sldId id="405" r:id="rId132"/>
    <p:sldId id="412" r:id="rId133"/>
    <p:sldId id="403" r:id="rId134"/>
    <p:sldId id="404" r:id="rId135"/>
    <p:sldId id="398" r:id="rId136"/>
    <p:sldId id="396" r:id="rId137"/>
    <p:sldId id="394" r:id="rId138"/>
    <p:sldId id="434" r:id="rId139"/>
    <p:sldId id="438" r:id="rId140"/>
    <p:sldId id="436" r:id="rId141"/>
    <p:sldId id="395" r:id="rId142"/>
    <p:sldId id="320" r:id="rId143"/>
    <p:sldId id="386" r:id="rId144"/>
    <p:sldId id="387" r:id="rId145"/>
    <p:sldId id="388" r:id="rId146"/>
    <p:sldId id="385" r:id="rId147"/>
    <p:sldId id="380" r:id="rId148"/>
    <p:sldId id="367" r:id="rId149"/>
    <p:sldId id="406" r:id="rId150"/>
    <p:sldId id="407" r:id="rId151"/>
    <p:sldId id="358" r:id="rId152"/>
    <p:sldId id="321" r:id="rId153"/>
    <p:sldId id="421" r:id="rId154"/>
    <p:sldId id="322" r:id="rId155"/>
    <p:sldId id="323" r:id="rId156"/>
    <p:sldId id="309" r:id="rId157"/>
    <p:sldId id="324" r:id="rId158"/>
    <p:sldId id="353" r:id="rId159"/>
    <p:sldId id="420" r:id="rId160"/>
    <p:sldId id="430" r:id="rId161"/>
    <p:sldId id="431" r:id="rId162"/>
    <p:sldId id="432" r:id="rId163"/>
    <p:sldId id="370" r:id="rId164"/>
    <p:sldId id="368" r:id="rId165"/>
    <p:sldId id="354"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710"/>
            <p14:sldId id="742"/>
            <p14:sldId id="732"/>
            <p14:sldId id="733"/>
            <p14:sldId id="752"/>
            <p14:sldId id="734"/>
            <p14:sldId id="715"/>
            <p14:sldId id="716"/>
            <p14:sldId id="545"/>
            <p14:sldId id="735"/>
            <p14:sldId id="736"/>
            <p14:sldId id="737"/>
            <p14:sldId id="750"/>
            <p14:sldId id="751"/>
            <p14:sldId id="748"/>
            <p14:sldId id="749"/>
            <p14:sldId id="476"/>
            <p14:sldId id="359"/>
            <p14:sldId id="361"/>
            <p14:sldId id="303"/>
            <p14:sldId id="519"/>
            <p14:sldId id="658"/>
            <p14:sldId id="731"/>
            <p14:sldId id="726"/>
            <p14:sldId id="728"/>
            <p14:sldId id="730"/>
            <p14:sldId id="684"/>
            <p14:sldId id="486"/>
            <p14:sldId id="667"/>
            <p14:sldId id="720"/>
            <p14:sldId id="743"/>
            <p14:sldId id="744"/>
            <p14:sldId id="745"/>
            <p14:sldId id="721"/>
            <p14:sldId id="664"/>
            <p14:sldId id="719"/>
            <p14:sldId id="520"/>
            <p14:sldId id="739"/>
            <p14:sldId id="676"/>
            <p14:sldId id="566"/>
            <p14:sldId id="754"/>
            <p14:sldId id="740"/>
            <p14:sldId id="612"/>
            <p14:sldId id="741"/>
            <p14:sldId id="439"/>
            <p14:sldId id="351"/>
            <p14:sldId id="375"/>
            <p14:sldId id="598"/>
            <p14:sldId id="273"/>
            <p14:sldId id="747"/>
            <p14:sldId id="746"/>
            <p14:sldId id="614"/>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46C"/>
    <a:srgbClr val="A252F1"/>
    <a:srgbClr val="52C1C6"/>
    <a:srgbClr val="F6A732"/>
    <a:srgbClr val="F39993"/>
    <a:srgbClr val="5ED0D5"/>
    <a:srgbClr val="52C0C5"/>
    <a:srgbClr val="F1F1F1"/>
    <a:srgbClr val="FFFFFF"/>
    <a:srgbClr val="B4D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1758"/>
  </p:normalViewPr>
  <p:slideViewPr>
    <p:cSldViewPr snapToGrid="0">
      <p:cViewPr varScale="1">
        <p:scale>
          <a:sx n="101" d="100"/>
          <a:sy n="101" d="100"/>
        </p:scale>
        <p:origin x="144" y="114"/>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5.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6.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chartUserShapes" Target="../drawings/drawing7.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chartUserShapes" Target="../drawings/drawing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3.7942352444236702E-2"/>
          <c:w val="0.84477617482280698"/>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c:v>
                </c:pt>
                <c:pt idx="1">
                  <c:v>40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c:v>
                </c:pt>
                <c:pt idx="1">
                  <c:v>60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701625312"/>
        <c:axId val="252246032"/>
      </c:lineChart>
      <c:catAx>
        <c:axId val="70162531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252246032"/>
        <c:crosses val="autoZero"/>
        <c:auto val="1"/>
        <c:lblAlgn val="ctr"/>
        <c:lblOffset val="100"/>
        <c:noMultiLvlLbl val="0"/>
      </c:catAx>
      <c:valAx>
        <c:axId val="252246032"/>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3.5879847543328902E-2"/>
              <c:y val="0.384175123942839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701625312"/>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100</c:v>
                </c:pt>
                <c:pt idx="1">
                  <c:v>100</c:v>
                </c:pt>
                <c:pt idx="2">
                  <c:v>100</c:v>
                </c:pt>
                <c:pt idx="3">
                  <c:v>100</c:v>
                </c:pt>
                <c:pt idx="4">
                  <c:v>100</c:v>
                </c:pt>
                <c:pt idx="5">
                  <c:v>100</c:v>
                </c:pt>
                <c:pt idx="6">
                  <c:v>100</c:v>
                </c:pt>
                <c:pt idx="7">
                  <c:v>100</c:v>
                </c:pt>
                <c:pt idx="8">
                  <c:v>100</c:v>
                </c:pt>
                <c:pt idx="9">
                  <c:v>4</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64788080"/>
        <c:axId val="564314768"/>
      </c:barChart>
      <c:catAx>
        <c:axId val="56478808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64314768"/>
        <c:crosses val="autoZero"/>
        <c:auto val="1"/>
        <c:lblAlgn val="ctr"/>
        <c:lblOffset val="100"/>
        <c:noMultiLvlLbl val="0"/>
      </c:catAx>
      <c:valAx>
        <c:axId val="564314768"/>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64788080"/>
        <c:crosses val="autoZero"/>
        <c:crossBetween val="between"/>
        <c:majorUnit val="25"/>
        <c:minorUnit val="10"/>
      </c:valAx>
      <c:spPr>
        <a:noFill/>
        <a:ln>
          <a:noFill/>
        </a:ln>
        <a:effectLst/>
      </c:spPr>
    </c:plotArea>
    <c:legend>
      <c:legendPos val="b"/>
      <c:layout>
        <c:manualLayout>
          <c:xMode val="edge"/>
          <c:yMode val="edge"/>
          <c:x val="0.37720946340040801"/>
          <c:y val="1.9392778951131399E-2"/>
          <c:w val="0.22235039370078699"/>
          <c:h val="6.7041538285975102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95.833333333333272</c:v>
                </c:pt>
                <c:pt idx="13">
                  <c:v>95.833333333333272</c:v>
                </c:pt>
                <c:pt idx="14">
                  <c:v>95.833333333333272</c:v>
                </c:pt>
                <c:pt idx="15">
                  <c:v>83.333333333333286</c:v>
                </c:pt>
                <c:pt idx="16">
                  <c:v>72.727272727272734</c:v>
                </c:pt>
                <c:pt idx="17">
                  <c:v>68.181818181818187</c:v>
                </c:pt>
                <c:pt idx="18">
                  <c:v>68.181818181818187</c:v>
                </c:pt>
                <c:pt idx="19">
                  <c:v>68.181818181818187</c:v>
                </c:pt>
                <c:pt idx="20">
                  <c:v>63.636363636363633</c:v>
                </c:pt>
                <c:pt idx="21">
                  <c:v>59.090909090909101</c:v>
                </c:pt>
                <c:pt idx="22">
                  <c:v>59.090909090909101</c:v>
                </c:pt>
                <c:pt idx="23">
                  <c:v>59.090909090909101</c:v>
                </c:pt>
                <c:pt idx="24">
                  <c:v>59.090909090909101</c:v>
                </c:pt>
                <c:pt idx="25">
                  <c:v>59.090909090909101</c:v>
                </c:pt>
                <c:pt idx="26">
                  <c:v>59.090909090909101</c:v>
                </c:pt>
                <c:pt idx="27">
                  <c:v>54.545454545454547</c:v>
                </c:pt>
                <c:pt idx="28">
                  <c:v>54.545454545454547</c:v>
                </c:pt>
                <c:pt idx="29">
                  <c:v>54.545454545454547</c:v>
                </c:pt>
                <c:pt idx="30">
                  <c:v>54.545454545454547</c:v>
                </c:pt>
                <c:pt idx="31">
                  <c:v>50</c:v>
                </c:pt>
                <c:pt idx="32">
                  <c:v>50</c:v>
                </c:pt>
                <c:pt idx="33">
                  <c:v>38.095238095238102</c:v>
                </c:pt>
                <c:pt idx="34">
                  <c:v>38.095238095238102</c:v>
                </c:pt>
                <c:pt idx="35">
                  <c:v>38.095238095238102</c:v>
                </c:pt>
                <c:pt idx="36">
                  <c:v>33.333333333333343</c:v>
                </c:pt>
                <c:pt idx="37">
                  <c:v>33.333333333333343</c:v>
                </c:pt>
                <c:pt idx="38">
                  <c:v>33.333333333333343</c:v>
                </c:pt>
                <c:pt idx="39">
                  <c:v>33.333333333333343</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100</c:v>
                </c:pt>
                <c:pt idx="1">
                  <c:v>100</c:v>
                </c:pt>
                <c:pt idx="2">
                  <c:v>100</c:v>
                </c:pt>
                <c:pt idx="3">
                  <c:v>100</c:v>
                </c:pt>
                <c:pt idx="4">
                  <c:v>100</c:v>
                </c:pt>
                <c:pt idx="5">
                  <c:v>100</c:v>
                </c:pt>
                <c:pt idx="6">
                  <c:v>100</c:v>
                </c:pt>
                <c:pt idx="7">
                  <c:v>8</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64902336"/>
        <c:axId val="564911152"/>
      </c:barChart>
      <c:catAx>
        <c:axId val="56490233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099"/>
              <c:y val="0.8868134961390700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4911152"/>
        <c:crosses val="autoZero"/>
        <c:auto val="1"/>
        <c:lblAlgn val="ctr"/>
        <c:lblOffset val="100"/>
        <c:noMultiLvlLbl val="0"/>
      </c:catAx>
      <c:valAx>
        <c:axId val="564911152"/>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4902336"/>
        <c:crosses val="autoZero"/>
        <c:crossBetween val="between"/>
        <c:majorUnit val="25"/>
        <c:minorUnit val="10"/>
      </c:valAx>
      <c:spPr>
        <a:noFill/>
        <a:ln>
          <a:noFill/>
        </a:ln>
        <a:effectLst/>
      </c:spPr>
    </c:plotArea>
    <c:legend>
      <c:legendPos val="b"/>
      <c:layout>
        <c:manualLayout>
          <c:xMode val="edge"/>
          <c:yMode val="edge"/>
          <c:x val="0.37720946340040801"/>
          <c:y val="1.9392778951131399E-2"/>
          <c:w val="0.38202419619422601"/>
          <c:h val="6.119479630263609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Sheet1!$B$2:$B$10</c:f>
              <c:numCache>
                <c:formatCode>General</c:formatCode>
                <c:ptCount val="9"/>
                <c:pt idx="0">
                  <c:v>100</c:v>
                </c:pt>
                <c:pt idx="1">
                  <c:v>100</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Sheet1!$C$2:$C$10</c:f>
              <c:numCache>
                <c:formatCode>General</c:formatCode>
                <c:ptCount val="9"/>
                <c:pt idx="0">
                  <c:v>100</c:v>
                </c:pt>
                <c:pt idx="1">
                  <c:v>100</c:v>
                </c:pt>
                <c:pt idx="2">
                  <c:v>96</c:v>
                </c:pt>
                <c:pt idx="3">
                  <c:v>0</c:v>
                </c:pt>
                <c:pt idx="4">
                  <c:v>0</c:v>
                </c:pt>
                <c:pt idx="5">
                  <c:v>0</c:v>
                </c:pt>
                <c:pt idx="6">
                  <c:v>0</c:v>
                </c:pt>
                <c:pt idx="7">
                  <c:v>0</c:v>
                </c:pt>
                <c:pt idx="8">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65073952"/>
        <c:axId val="565082352"/>
      </c:barChart>
      <c:catAx>
        <c:axId val="56507395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65082352"/>
        <c:crosses val="autoZero"/>
        <c:auto val="1"/>
        <c:lblAlgn val="ctr"/>
        <c:lblOffset val="100"/>
        <c:noMultiLvlLbl val="0"/>
      </c:catAx>
      <c:valAx>
        <c:axId val="565082352"/>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65073952"/>
        <c:crosses val="autoZero"/>
        <c:crossBetween val="between"/>
        <c:majorUnit val="25"/>
        <c:minorUnit val="10"/>
      </c:valAx>
      <c:spPr>
        <a:noFill/>
        <a:ln>
          <a:noFill/>
        </a:ln>
        <a:effectLst/>
      </c:spPr>
    </c:plotArea>
    <c:legend>
      <c:legendPos val="b"/>
      <c:layout>
        <c:manualLayout>
          <c:xMode val="edge"/>
          <c:yMode val="edge"/>
          <c:x val="0.37720946340040801"/>
          <c:y val="1.9392778951131399E-2"/>
          <c:w val="0.30273057597846298"/>
          <c:h val="7.6613438709748904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c:v>
                </c:pt>
                <c:pt idx="1">
                  <c:v>5</c:v>
                </c:pt>
                <c:pt idx="2">
                  <c:v>8</c:v>
                </c:pt>
                <c:pt idx="3">
                  <c:v>13</c:v>
                </c:pt>
                <c:pt idx="4">
                  <c:v>16</c:v>
                </c:pt>
                <c:pt idx="5">
                  <c:v>20</c:v>
                </c:pt>
                <c:pt idx="6">
                  <c:v>21</c:v>
                </c:pt>
                <c:pt idx="7">
                  <c:v>22</c:v>
                </c:pt>
                <c:pt idx="8">
                  <c:v>27</c:v>
                </c:pt>
                <c:pt idx="9">
                  <c:v>28</c:v>
                </c:pt>
                <c:pt idx="10">
                  <c:v>32</c:v>
                </c:pt>
                <c:pt idx="11">
                  <c:v>34</c:v>
                </c:pt>
                <c:pt idx="12">
                  <c:v>40</c:v>
                </c:pt>
              </c:numCache>
            </c:numRef>
          </c:cat>
          <c:val>
            <c:numRef>
              <c:f>Sheet1!$B$2:$B$14</c:f>
              <c:numCache>
                <c:formatCode>General</c:formatCode>
                <c:ptCount val="13"/>
                <c:pt idx="0">
                  <c:v>100</c:v>
                </c:pt>
                <c:pt idx="1">
                  <c:v>100</c:v>
                </c:pt>
                <c:pt idx="2">
                  <c:v>100</c:v>
                </c:pt>
                <c:pt idx="3">
                  <c:v>88</c:v>
                </c:pt>
                <c:pt idx="4">
                  <c:v>68</c:v>
                </c:pt>
                <c:pt idx="5">
                  <c:v>64</c:v>
                </c:pt>
                <c:pt idx="6">
                  <c:v>60</c:v>
                </c:pt>
                <c:pt idx="7">
                  <c:v>56</c:v>
                </c:pt>
                <c:pt idx="8">
                  <c:v>56</c:v>
                </c:pt>
                <c:pt idx="9">
                  <c:v>48</c:v>
                </c:pt>
                <c:pt idx="10">
                  <c:v>32</c:v>
                </c:pt>
                <c:pt idx="11">
                  <c:v>28</c:v>
                </c:pt>
                <c:pt idx="12">
                  <c:v>28</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c:v>
                </c:pt>
                <c:pt idx="1">
                  <c:v>5</c:v>
                </c:pt>
                <c:pt idx="2">
                  <c:v>8</c:v>
                </c:pt>
                <c:pt idx="3">
                  <c:v>13</c:v>
                </c:pt>
                <c:pt idx="4">
                  <c:v>16</c:v>
                </c:pt>
                <c:pt idx="5">
                  <c:v>20</c:v>
                </c:pt>
                <c:pt idx="6">
                  <c:v>21</c:v>
                </c:pt>
                <c:pt idx="7">
                  <c:v>22</c:v>
                </c:pt>
                <c:pt idx="8">
                  <c:v>27</c:v>
                </c:pt>
                <c:pt idx="9">
                  <c:v>28</c:v>
                </c:pt>
                <c:pt idx="10">
                  <c:v>32</c:v>
                </c:pt>
                <c:pt idx="11">
                  <c:v>34</c:v>
                </c:pt>
                <c:pt idx="12">
                  <c:v>40</c:v>
                </c:pt>
              </c:numCache>
            </c:numRef>
          </c:cat>
          <c:val>
            <c:numRef>
              <c:f>Sheet1!$C$2:$C$14</c:f>
              <c:numCache>
                <c:formatCode>General</c:formatCode>
                <c:ptCount val="13"/>
                <c:pt idx="0">
                  <c:v>100</c:v>
                </c:pt>
                <c:pt idx="1">
                  <c:v>100</c:v>
                </c:pt>
                <c:pt idx="2">
                  <c:v>92</c:v>
                </c:pt>
                <c:pt idx="3">
                  <c:v>0</c:v>
                </c:pt>
                <c:pt idx="4">
                  <c:v>0</c:v>
                </c:pt>
                <c:pt idx="5">
                  <c:v>0</c:v>
                </c:pt>
                <c:pt idx="6">
                  <c:v>0</c:v>
                </c:pt>
                <c:pt idx="7">
                  <c:v>0</c:v>
                </c:pt>
                <c:pt idx="8">
                  <c:v>0</c:v>
                </c:pt>
                <c:pt idx="9">
                  <c:v>0</c:v>
                </c:pt>
                <c:pt idx="10">
                  <c:v>0</c:v>
                </c:pt>
                <c:pt idx="11">
                  <c:v>0</c:v>
                </c:pt>
                <c:pt idx="12">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45336064"/>
        <c:axId val="544172192"/>
      </c:barChart>
      <c:catAx>
        <c:axId val="54533606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099"/>
              <c:y val="0.8868134961390700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44172192"/>
        <c:crosses val="autoZero"/>
        <c:auto val="1"/>
        <c:lblAlgn val="ctr"/>
        <c:lblOffset val="100"/>
        <c:noMultiLvlLbl val="0"/>
      </c:catAx>
      <c:valAx>
        <c:axId val="544172192"/>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45336064"/>
        <c:crosses val="autoZero"/>
        <c:crossBetween val="between"/>
        <c:majorUnit val="25"/>
        <c:minorUnit val="10"/>
      </c:valAx>
      <c:spPr>
        <a:noFill/>
        <a:ln>
          <a:noFill/>
        </a:ln>
        <a:effectLst/>
      </c:spPr>
    </c:plotArea>
    <c:legend>
      <c:legendPos val="b"/>
      <c:layout>
        <c:manualLayout>
          <c:xMode val="edge"/>
          <c:yMode val="edge"/>
          <c:x val="0.37720946340040801"/>
          <c:y val="1.9392778951131399E-2"/>
          <c:w val="0.269099838366269"/>
          <c:h val="6.993192423313429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c:v>
                </c:pt>
              </c:numCache>
            </c:numRef>
          </c:val>
          <c:extLs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c:v>
                </c:pt>
              </c:numCache>
            </c:numRef>
          </c:val>
          <c:extLs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568423728"/>
        <c:axId val="509235248"/>
      </c:barChart>
      <c:catAx>
        <c:axId val="568423728"/>
        <c:scaling>
          <c:orientation val="minMax"/>
        </c:scaling>
        <c:delete val="1"/>
        <c:axPos val="b"/>
        <c:numFmt formatCode="General" sourceLinked="1"/>
        <c:majorTickMark val="none"/>
        <c:minorTickMark val="none"/>
        <c:tickLblPos val="nextTo"/>
        <c:crossAx val="509235248"/>
        <c:crosses val="autoZero"/>
        <c:auto val="1"/>
        <c:lblAlgn val="ctr"/>
        <c:lblOffset val="100"/>
        <c:noMultiLvlLbl val="0"/>
      </c:catAx>
      <c:valAx>
        <c:axId val="5092352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68423728"/>
        <c:crosses val="autoZero"/>
        <c:crossBetween val="between"/>
        <c:majorUnit val="25"/>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c:v>
                </c:pt>
                <c:pt idx="1">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c:v>
                </c:pt>
                <c:pt idx="1">
                  <c:v>100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66589888"/>
        <c:axId val="566598272"/>
      </c:barChart>
      <c:catAx>
        <c:axId val="56658988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66598272"/>
        <c:crosses val="autoZero"/>
        <c:auto val="1"/>
        <c:lblAlgn val="ctr"/>
        <c:lblOffset val="100"/>
        <c:noMultiLvlLbl val="0"/>
      </c:catAx>
      <c:valAx>
        <c:axId val="56659827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66589888"/>
        <c:crosses val="autoZero"/>
        <c:crossBetween val="between"/>
        <c:majorUnit val="25"/>
        <c:minorUnit val="10"/>
      </c:valAx>
      <c:spPr>
        <a:noFill/>
        <a:ln>
          <a:noFill/>
        </a:ln>
        <a:effectLst/>
      </c:spPr>
    </c:plotArea>
    <c:legend>
      <c:legendPos val="b"/>
      <c:layout>
        <c:manualLayout>
          <c:xMode val="edge"/>
          <c:yMode val="edge"/>
          <c:x val="0.37720946340040801"/>
          <c:y val="1.9392778951131399E-2"/>
          <c:w val="0.41035733814523201"/>
          <c:h val="8.4660214853722798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5616815692041670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c:v>
                </c:pt>
                <c:pt idx="1">
                  <c:v>1</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c:v>
                </c:pt>
                <c:pt idx="1">
                  <c:v>1</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66752672"/>
        <c:axId val="566761008"/>
      </c:barChart>
      <c:catAx>
        <c:axId val="5667526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699"/>
              <c:y val="0.8322301795220149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66761008"/>
        <c:crosses val="autoZero"/>
        <c:auto val="1"/>
        <c:lblAlgn val="ctr"/>
        <c:lblOffset val="100"/>
        <c:noMultiLvlLbl val="0"/>
      </c:catAx>
      <c:valAx>
        <c:axId val="56676100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66752672"/>
        <c:crosses val="autoZero"/>
        <c:crossBetween val="between"/>
        <c:majorUnit val="25"/>
        <c:minorUnit val="10"/>
      </c:valAx>
      <c:spPr>
        <a:noFill/>
        <a:ln>
          <a:noFill/>
        </a:ln>
        <a:effectLst/>
      </c:spPr>
    </c:plotArea>
    <c:legend>
      <c:legendPos val="b"/>
      <c:layout>
        <c:manualLayout>
          <c:xMode val="edge"/>
          <c:yMode val="edge"/>
          <c:x val="0.37720946340040801"/>
          <c:y val="1.9392778951131399E-2"/>
          <c:w val="0.41035733814523201"/>
          <c:h val="8.4660214853722798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681965429996897E-2"/>
          <c:y val="3.7942352444236702E-2"/>
          <c:w val="0.86173701260315405"/>
          <c:h val="0.82645637667503502"/>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2.7027027027027001E-2"/>
                  <c:y val="3.2786885245901599E-2"/>
                </c:manualLayout>
              </c:layout>
              <c:tx>
                <c:rich>
                  <a:bodyPr/>
                  <a:lstStyle/>
                  <a:p>
                    <a:r>
                      <a:rPr lang="en-US"/>
                      <a:t>Short Diapause Length</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6CD-4844-9761-0BECF86B5D6A}"/>
                </c:ext>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6CD-4844-9761-0BECF86B5D6A}"/>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c:v>
                </c:pt>
                <c:pt idx="1">
                  <c:v>50</c:v>
                </c:pt>
              </c:numCache>
            </c:numRef>
          </c:val>
          <c:smooth val="0"/>
          <c:extLs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567364960"/>
        <c:axId val="567368880"/>
      </c:lineChart>
      <c:catAx>
        <c:axId val="5673649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67368880"/>
        <c:crosses val="autoZero"/>
        <c:auto val="1"/>
        <c:lblAlgn val="ctr"/>
        <c:lblOffset val="100"/>
        <c:noMultiLvlLbl val="0"/>
      </c:catAx>
      <c:valAx>
        <c:axId val="56736888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5.1139722399564901E-3"/>
              <c:y val="0.326433780818380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67364960"/>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69943200"/>
        <c:axId val="569951632"/>
      </c:lineChart>
      <c:catAx>
        <c:axId val="56994320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9951632"/>
        <c:crosses val="autoZero"/>
        <c:auto val="1"/>
        <c:lblAlgn val="ctr"/>
        <c:lblOffset val="100"/>
        <c:noMultiLvlLbl val="0"/>
      </c:catAx>
      <c:valAx>
        <c:axId val="569951632"/>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69943200"/>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69992800"/>
        <c:axId val="570001248"/>
      </c:lineChart>
      <c:catAx>
        <c:axId val="56999280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0001248"/>
        <c:crosses val="autoZero"/>
        <c:auto val="1"/>
        <c:lblAlgn val="ctr"/>
        <c:lblOffset val="100"/>
        <c:noMultiLvlLbl val="0"/>
      </c:catAx>
      <c:valAx>
        <c:axId val="570001248"/>
        <c:scaling>
          <c:orientation val="minMax"/>
          <c:max val="70"/>
        </c:scaling>
        <c:delete val="1"/>
        <c:axPos val="l"/>
        <c:numFmt formatCode="General" sourceLinked="0"/>
        <c:majorTickMark val="out"/>
        <c:minorTickMark val="none"/>
        <c:tickLblPos val="nextTo"/>
        <c:crossAx val="5699928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47718432786203E-2"/>
          <c:y val="3.7942352444236702E-2"/>
          <c:w val="0.84687126458590301"/>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Sheet1!$B$2:$B$5</c:f>
              <c:numCache>
                <c:formatCode>General</c:formatCode>
                <c:ptCount val="4"/>
                <c:pt idx="0">
                  <c:v>40</c:v>
                </c:pt>
                <c:pt idx="1">
                  <c:v>30</c:v>
                </c:pt>
                <c:pt idx="2">
                  <c:v>20</c:v>
                </c:pt>
                <c:pt idx="3">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Sheet1!$C$2:$C$5</c:f>
              <c:numCache>
                <c:formatCode>General</c:formatCode>
                <c:ptCount val="4"/>
                <c:pt idx="0">
                  <c:v>60</c:v>
                </c:pt>
                <c:pt idx="1">
                  <c:v>50</c:v>
                </c:pt>
                <c:pt idx="2">
                  <c:v>40</c:v>
                </c:pt>
                <c:pt idx="3">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22967248"/>
        <c:axId val="228027920"/>
      </c:lineChart>
      <c:catAx>
        <c:axId val="62296724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228027920"/>
        <c:crosses val="autoZero"/>
        <c:auto val="1"/>
        <c:lblAlgn val="ctr"/>
        <c:lblOffset val="100"/>
        <c:noMultiLvlLbl val="0"/>
      </c:catAx>
      <c:valAx>
        <c:axId val="22802792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3.11515748031496E-2"/>
              <c:y val="0.301406618527522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22967248"/>
        <c:crosses val="autoZero"/>
        <c:crossBetween val="between"/>
      </c:valAx>
      <c:spPr>
        <a:noFill/>
        <a:ln w="50800">
          <a:solidFill>
            <a:schemeClr val="tx1"/>
          </a:solidFill>
        </a:ln>
        <a:effectLst/>
      </c:spPr>
    </c:plotArea>
    <c:legend>
      <c:legendPos val="t"/>
      <c:layout>
        <c:manualLayout>
          <c:xMode val="edge"/>
          <c:yMode val="edge"/>
          <c:x val="0.65683533345982303"/>
          <c:y val="7.8046010377734995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70057152"/>
        <c:axId val="570065584"/>
      </c:lineChart>
      <c:catAx>
        <c:axId val="5700571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0065584"/>
        <c:crosses val="autoZero"/>
        <c:auto val="1"/>
        <c:lblAlgn val="ctr"/>
        <c:lblOffset val="100"/>
        <c:noMultiLvlLbl val="0"/>
      </c:catAx>
      <c:valAx>
        <c:axId val="570065584"/>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70057152"/>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c:v>
                </c:pt>
                <c:pt idx="1">
                  <c:v>70</c:v>
                </c:pt>
                <c:pt idx="2">
                  <c:v>60</c:v>
                </c:pt>
                <c:pt idx="3">
                  <c:v>50</c:v>
                </c:pt>
                <c:pt idx="4">
                  <c:v>40</c:v>
                </c:pt>
              </c:numCache>
            </c:numRef>
          </c:val>
          <c:smooth val="0"/>
          <c:extLs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580050064"/>
        <c:axId val="580058512"/>
      </c:lineChart>
      <c:catAx>
        <c:axId val="5800500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0058512"/>
        <c:crosses val="autoZero"/>
        <c:auto val="1"/>
        <c:lblAlgn val="ctr"/>
        <c:lblOffset val="100"/>
        <c:noMultiLvlLbl val="0"/>
      </c:catAx>
      <c:valAx>
        <c:axId val="580058512"/>
        <c:scaling>
          <c:orientation val="minMax"/>
          <c:max val="70"/>
        </c:scaling>
        <c:delete val="1"/>
        <c:axPos val="l"/>
        <c:numFmt formatCode="General" sourceLinked="0"/>
        <c:majorTickMark val="out"/>
        <c:minorTickMark val="none"/>
        <c:tickLblPos val="nextTo"/>
        <c:crossAx val="5800500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98135856"/>
        <c:axId val="598144288"/>
      </c:lineChart>
      <c:catAx>
        <c:axId val="59813585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98144288"/>
        <c:crosses val="autoZero"/>
        <c:auto val="1"/>
        <c:lblAlgn val="ctr"/>
        <c:lblOffset val="100"/>
        <c:noMultiLvlLbl val="0"/>
      </c:catAx>
      <c:valAx>
        <c:axId val="598144288"/>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98135856"/>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70268553387348"/>
          <c:h val="0.154358031514825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98246592"/>
        <c:axId val="598255024"/>
      </c:lineChart>
      <c:catAx>
        <c:axId val="59824659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98255024"/>
        <c:crosses val="autoZero"/>
        <c:auto val="1"/>
        <c:lblAlgn val="ctr"/>
        <c:lblOffset val="100"/>
        <c:noMultiLvlLbl val="0"/>
      </c:catAx>
      <c:valAx>
        <c:axId val="59825502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98246592"/>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6543763551295201"/>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98094352"/>
        <c:axId val="598115824"/>
      </c:lineChart>
      <c:catAx>
        <c:axId val="59809435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98115824"/>
        <c:crosses val="autoZero"/>
        <c:auto val="1"/>
        <c:lblAlgn val="ctr"/>
        <c:lblOffset val="100"/>
        <c:noMultiLvlLbl val="0"/>
      </c:catAx>
      <c:valAx>
        <c:axId val="59811582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98094352"/>
        <c:crosses val="autoZero"/>
        <c:crossBetween val="midCat"/>
      </c:valAx>
      <c:spPr>
        <a:noFill/>
        <a:ln w="50800">
          <a:solidFill>
            <a:schemeClr val="tx1"/>
          </a:solidFill>
        </a:ln>
        <a:effectLst/>
      </c:spPr>
    </c:plotArea>
    <c:legend>
      <c:legendPos val="b"/>
      <c:layout>
        <c:manualLayout>
          <c:xMode val="edge"/>
          <c:yMode val="edge"/>
          <c:x val="4.3875385142074598E-2"/>
          <c:y val="7.5612247218451306E-2"/>
          <c:w val="0.16181444710715501"/>
          <c:h val="0.144940364663924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Non Diapause Conditions</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095"/>
          <c:h val="0.695771531245851"/>
        </c:manualLayout>
      </c:layout>
      <c:lineChart>
        <c:grouping val="standard"/>
        <c:varyColors val="0"/>
        <c:ser>
          <c:idx val="0"/>
          <c:order val="0"/>
          <c:tx>
            <c:strRef>
              <c:f>Sheet1!$B$1</c:f>
              <c:strCache>
                <c:ptCount val="1"/>
                <c:pt idx="0">
                  <c:v>Short Diapause Genotype</c:v>
                </c:pt>
              </c:strCache>
            </c:strRef>
          </c:tx>
          <c:spPr>
            <a:ln w="63500" cap="rnd">
              <a:solidFill>
                <a:schemeClr val="accent1"/>
              </a:solidFill>
              <a:round/>
            </a:ln>
            <a:effectLst/>
          </c:spPr>
          <c:marker>
            <c:symbol val="circle"/>
            <c:size val="10"/>
            <c:spPr>
              <a:solidFill>
                <a:schemeClr val="accent1"/>
              </a:solidFill>
              <a:ln w="9525">
                <a:solidFill>
                  <a:schemeClr val="accent1"/>
                </a:solidFill>
              </a:ln>
              <a:effectLst/>
            </c:spPr>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Sheet1!$B$2:$B$12</c:f>
              <c:numCache>
                <c:formatCode>General</c:formatCode>
                <c:ptCount val="11"/>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63500" cap="rnd">
              <a:solidFill>
                <a:schemeClr val="accent2"/>
              </a:solidFill>
              <a:round/>
            </a:ln>
            <a:effectLst/>
          </c:spPr>
          <c:marker>
            <c:symbol val="circle"/>
            <c:size val="10"/>
            <c:spPr>
              <a:solidFill>
                <a:schemeClr val="accent2"/>
              </a:solidFill>
              <a:ln w="9525">
                <a:solidFill>
                  <a:schemeClr val="accent2"/>
                </a:solidFill>
              </a:ln>
              <a:effectLst/>
            </c:spPr>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Sheet1!$C$2:$C$12</c:f>
              <c:numCache>
                <c:formatCode>General</c:formatCode>
                <c:ptCount val="11"/>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203610320"/>
        <c:axId val="203462176"/>
      </c:lineChart>
      <c:catAx>
        <c:axId val="2036103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03462176"/>
        <c:crosses val="autoZero"/>
        <c:auto val="1"/>
        <c:lblAlgn val="ctr"/>
        <c:lblOffset val="100"/>
        <c:noMultiLvlLbl val="0"/>
      </c:catAx>
      <c:valAx>
        <c:axId val="203462176"/>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03610320"/>
        <c:crosses val="autoZero"/>
        <c:crossBetween val="between"/>
        <c:majorUnit val="25"/>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398"/>
          <c:h val="0.66015333586368996"/>
        </c:manualLayout>
      </c:layout>
      <c:lineChart>
        <c:grouping val="standard"/>
        <c:varyColors val="0"/>
        <c:ser>
          <c:idx val="0"/>
          <c:order val="0"/>
          <c:tx>
            <c:strRef>
              <c:f>Sheet1!$B$1</c:f>
              <c:strCache>
                <c:ptCount val="1"/>
                <c:pt idx="0">
                  <c:v>Short-Diapause</c:v>
                </c:pt>
              </c:strCache>
            </c:strRef>
          </c:tx>
          <c:spPr>
            <a:ln w="63500" cap="rnd">
              <a:solidFill>
                <a:schemeClr val="accent1"/>
              </a:solidFill>
              <a:round/>
            </a:ln>
            <a:effectLst/>
          </c:spPr>
          <c:marker>
            <c:symbol val="circle"/>
            <c:size val="10"/>
            <c:spPr>
              <a:solidFill>
                <a:schemeClr val="accent1"/>
              </a:solidFill>
              <a:ln w="9525">
                <a:solidFill>
                  <a:schemeClr val="accent1"/>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chemeClr val="accent2"/>
              </a:solidFill>
              <a:round/>
            </a:ln>
            <a:effectLst/>
          </c:spPr>
          <c:marker>
            <c:symbol val="circle"/>
            <c:size val="10"/>
            <c:spPr>
              <a:solidFill>
                <a:schemeClr val="accent2"/>
              </a:solidFill>
              <a:ln w="9525">
                <a:solidFill>
                  <a:schemeClr val="accent2"/>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Sheet1!$D$2:$D$41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smooth val="0"/>
          <c:extLst>
            <c:ext xmlns:c16="http://schemas.microsoft.com/office/drawing/2014/chart" uri="{C3380CC4-5D6E-409C-BE32-E72D297353CC}">
              <c16:uniqueId val="{00000000-3154-47E3-A696-8BDB98E21D66}"/>
            </c:ext>
          </c:extLst>
        </c:ser>
        <c:dLbls>
          <c:showLegendKey val="0"/>
          <c:showVal val="0"/>
          <c:showCatName val="0"/>
          <c:showSerName val="0"/>
          <c:showPercent val="0"/>
          <c:showBubbleSize val="0"/>
        </c:dLbls>
        <c:marker val="1"/>
        <c:smooth val="0"/>
        <c:axId val="657348976"/>
        <c:axId val="635574752"/>
      </c:lineChart>
      <c:catAx>
        <c:axId val="65734897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597"/>
              <c:y val="0.9330278208333100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35574752"/>
        <c:crosses val="autoZero"/>
        <c:auto val="1"/>
        <c:lblAlgn val="ctr"/>
        <c:lblOffset val="100"/>
        <c:tickLblSkip val="2"/>
        <c:tickMarkSkip val="1"/>
        <c:noMultiLvlLbl val="0"/>
      </c:catAx>
      <c:valAx>
        <c:axId val="63557475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57348976"/>
        <c:crosses val="autoZero"/>
        <c:crossBetween val="midCat"/>
        <c:majorUnit val="25"/>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398"/>
          <c:h val="0.66015333586368996"/>
        </c:manualLayout>
      </c:layout>
      <c:lineChart>
        <c:grouping val="standard"/>
        <c:varyColors val="0"/>
        <c:ser>
          <c:idx val="0"/>
          <c:order val="0"/>
          <c:tx>
            <c:strRef>
              <c:f>Sheet1!$B$1</c:f>
              <c:strCache>
                <c:ptCount val="1"/>
                <c:pt idx="0">
                  <c:v>Short-Diapause</c:v>
                </c:pt>
              </c:strCache>
            </c:strRef>
          </c:tx>
          <c:spPr>
            <a:ln w="63500" cap="rnd">
              <a:solidFill>
                <a:schemeClr val="accent1"/>
              </a:solidFill>
              <a:round/>
            </a:ln>
            <a:effectLst/>
          </c:spPr>
          <c:marker>
            <c:symbol val="circle"/>
            <c:size val="10"/>
            <c:spPr>
              <a:solidFill>
                <a:schemeClr val="accent1"/>
              </a:solidFill>
              <a:ln w="9525">
                <a:solidFill>
                  <a:schemeClr val="accent1"/>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chemeClr val="accent2"/>
              </a:solidFill>
              <a:round/>
            </a:ln>
            <a:effectLst/>
          </c:spPr>
          <c:marker>
            <c:symbol val="circle"/>
            <c:size val="10"/>
            <c:spPr>
              <a:solidFill>
                <a:schemeClr val="accent2"/>
              </a:solidFill>
              <a:ln w="9525">
                <a:solidFill>
                  <a:schemeClr val="accent2"/>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Sheet1!$D$2:$D$41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smooth val="0"/>
          <c:extLst>
            <c:ext xmlns:c16="http://schemas.microsoft.com/office/drawing/2014/chart" uri="{C3380CC4-5D6E-409C-BE32-E72D297353CC}">
              <c16:uniqueId val="{00000000-D583-404F-A1C2-16A8336E55B7}"/>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Sheet1!$E$2:$E$41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4.1666666670000003</c:v>
                </c:pt>
                <c:pt idx="13">
                  <c:v>4.1666666670000003</c:v>
                </c:pt>
                <c:pt idx="14">
                  <c:v>4.1666666670000003</c:v>
                </c:pt>
                <c:pt idx="15">
                  <c:v>16.666666670000001</c:v>
                </c:pt>
                <c:pt idx="16">
                  <c:v>27.272727270000001</c:v>
                </c:pt>
                <c:pt idx="17">
                  <c:v>31.81818182</c:v>
                </c:pt>
                <c:pt idx="18">
                  <c:v>31.81818182</c:v>
                </c:pt>
                <c:pt idx="19">
                  <c:v>31.81818182</c:v>
                </c:pt>
                <c:pt idx="20">
                  <c:v>36.363636360000001</c:v>
                </c:pt>
                <c:pt idx="21">
                  <c:v>40.909090910000003</c:v>
                </c:pt>
                <c:pt idx="22">
                  <c:v>40.909090910000003</c:v>
                </c:pt>
                <c:pt idx="23">
                  <c:v>40.909090910000003</c:v>
                </c:pt>
                <c:pt idx="24">
                  <c:v>40.909090910000003</c:v>
                </c:pt>
                <c:pt idx="25">
                  <c:v>40.909090910000003</c:v>
                </c:pt>
                <c:pt idx="26">
                  <c:v>40.909090910000003</c:v>
                </c:pt>
                <c:pt idx="27">
                  <c:v>45.454545449999998</c:v>
                </c:pt>
                <c:pt idx="28">
                  <c:v>45.454545449999998</c:v>
                </c:pt>
                <c:pt idx="29">
                  <c:v>45.454545449999998</c:v>
                </c:pt>
                <c:pt idx="30">
                  <c:v>45.454545449999998</c:v>
                </c:pt>
                <c:pt idx="31">
                  <c:v>50</c:v>
                </c:pt>
                <c:pt idx="32">
                  <c:v>50</c:v>
                </c:pt>
                <c:pt idx="33">
                  <c:v>61.904761899999997</c:v>
                </c:pt>
                <c:pt idx="34">
                  <c:v>61.904761899999997</c:v>
                </c:pt>
                <c:pt idx="35">
                  <c:v>61.904761899999997</c:v>
                </c:pt>
                <c:pt idx="36">
                  <c:v>66.666666669999998</c:v>
                </c:pt>
                <c:pt idx="37">
                  <c:v>66.666666669999998</c:v>
                </c:pt>
                <c:pt idx="38">
                  <c:v>66.666666669999998</c:v>
                </c:pt>
                <c:pt idx="39">
                  <c:v>66.666666669999998</c:v>
                </c:pt>
              </c:numCache>
            </c:numRef>
          </c:val>
          <c:smooth val="0"/>
          <c:extLst>
            <c:ext xmlns:c16="http://schemas.microsoft.com/office/drawing/2014/chart" uri="{C3380CC4-5D6E-409C-BE32-E72D297353CC}">
              <c16:uniqueId val="{00000001-D583-404F-A1C2-16A8336E55B7}"/>
            </c:ext>
          </c:extLst>
        </c:ser>
        <c:dLbls>
          <c:showLegendKey val="0"/>
          <c:showVal val="0"/>
          <c:showCatName val="0"/>
          <c:showSerName val="0"/>
          <c:showPercent val="0"/>
          <c:showBubbleSize val="0"/>
        </c:dLbls>
        <c:marker val="1"/>
        <c:smooth val="0"/>
        <c:axId val="232199728"/>
        <c:axId val="202715712"/>
      </c:lineChart>
      <c:catAx>
        <c:axId val="23219972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597"/>
              <c:y val="0.9330278208333100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02715712"/>
        <c:crosses val="autoZero"/>
        <c:auto val="1"/>
        <c:lblAlgn val="ctr"/>
        <c:lblOffset val="100"/>
        <c:tickLblSkip val="2"/>
        <c:tickMarkSkip val="1"/>
        <c:noMultiLvlLbl val="0"/>
      </c:catAx>
      <c:valAx>
        <c:axId val="20271571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32199728"/>
        <c:crosses val="autoZero"/>
        <c:crossBetween val="midCat"/>
        <c:majorUnit val="25"/>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3.7942352444236702E-2"/>
          <c:w val="0.84477617482280698"/>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c:v>
                </c:pt>
                <c:pt idx="1">
                  <c:v>40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c:v>
                </c:pt>
                <c:pt idx="1">
                  <c:v>60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724045456"/>
        <c:axId val="204224336"/>
      </c:lineChart>
      <c:catAx>
        <c:axId val="72404545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204224336"/>
        <c:crosses val="autoZero"/>
        <c:auto val="1"/>
        <c:lblAlgn val="ctr"/>
        <c:lblOffset val="100"/>
        <c:noMultiLvlLbl val="0"/>
      </c:catAx>
      <c:valAx>
        <c:axId val="20422433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3.5879847543328902E-2"/>
              <c:y val="0.384175123942839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724045456"/>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47718432786203E-2"/>
          <c:y val="3.7942352444236702E-2"/>
          <c:w val="0.84687126458590301"/>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c:v>
                </c:pt>
                <c:pt idx="1">
                  <c:v>20</c:v>
                </c:pt>
                <c:pt idx="2">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c:v>
                </c:pt>
                <c:pt idx="1">
                  <c:v>40</c:v>
                </c:pt>
                <c:pt idx="2">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230111632"/>
        <c:axId val="700786112"/>
      </c:lineChart>
      <c:catAx>
        <c:axId val="23011163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700786112"/>
        <c:crosses val="autoZero"/>
        <c:auto val="1"/>
        <c:lblAlgn val="ctr"/>
        <c:lblOffset val="100"/>
        <c:noMultiLvlLbl val="0"/>
      </c:catAx>
      <c:valAx>
        <c:axId val="700786112"/>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3.11515748031496E-2"/>
              <c:y val="0.301406618527522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230111632"/>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095"/>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c:v>
                </c:pt>
                <c:pt idx="1">
                  <c:v>66</c:v>
                </c:pt>
                <c:pt idx="2">
                  <c:v>33</c:v>
                </c:pt>
              </c:numCache>
            </c:numRef>
          </c:val>
          <c:extLs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c:v>
                </c:pt>
                <c:pt idx="1">
                  <c:v>1</c:v>
                </c:pt>
                <c:pt idx="2">
                  <c:v>100</c:v>
                </c:pt>
              </c:numCache>
            </c:numRef>
          </c:val>
          <c:extLs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258457680"/>
        <c:axId val="252325072"/>
      </c:barChart>
      <c:catAx>
        <c:axId val="2584576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52325072"/>
        <c:crosses val="autoZero"/>
        <c:auto val="1"/>
        <c:lblAlgn val="ctr"/>
        <c:lblOffset val="100"/>
        <c:noMultiLvlLbl val="0"/>
      </c:catAx>
      <c:valAx>
        <c:axId val="252325072"/>
        <c:scaling>
          <c:orientation val="minMax"/>
          <c:max val="1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58457680"/>
        <c:crosses val="autoZero"/>
        <c:crossBetween val="between"/>
        <c:majorUnit val="25"/>
      </c:valAx>
      <c:spPr>
        <a:noFill/>
        <a:ln>
          <a:noFill/>
        </a:ln>
        <a:effectLst/>
      </c:spPr>
    </c:plotArea>
    <c:legend>
      <c:legendPos val="r"/>
      <c:layout>
        <c:manualLayout>
          <c:xMode val="edge"/>
          <c:yMode val="edge"/>
          <c:x val="0.802935576381968"/>
          <c:y val="0.116068885527545"/>
          <c:w val="0.180232192891532"/>
          <c:h val="0.3350911832034190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c:v>
                </c:pt>
                <c:pt idx="1">
                  <c:v>30</c:v>
                </c:pt>
                <c:pt idx="2">
                  <c:v>20</c:v>
                </c:pt>
                <c:pt idx="3">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c:v>
                </c:pt>
                <c:pt idx="1">
                  <c:v>50</c:v>
                </c:pt>
                <c:pt idx="2">
                  <c:v>40</c:v>
                </c:pt>
                <c:pt idx="3">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65336560"/>
        <c:axId val="565344640"/>
      </c:lineChart>
      <c:catAx>
        <c:axId val="5653365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65344640"/>
        <c:crosses val="autoZero"/>
        <c:auto val="1"/>
        <c:lblAlgn val="ctr"/>
        <c:lblOffset val="100"/>
        <c:noMultiLvlLbl val="0"/>
      </c:catAx>
      <c:valAx>
        <c:axId val="56534464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65336560"/>
        <c:crosses val="autoZero"/>
        <c:crossBetween val="between"/>
      </c:valAx>
      <c:spPr>
        <a:noFill/>
        <a:ln w="50800">
          <a:solidFill>
            <a:schemeClr val="tx1"/>
          </a:solidFill>
        </a:ln>
        <a:effectLst/>
      </c:spPr>
    </c:plotArea>
    <c:legend>
      <c:legendPos val="t"/>
      <c:layout>
        <c:manualLayout>
          <c:xMode val="edge"/>
          <c:yMode val="edge"/>
          <c:x val="0.62156083312166599"/>
          <c:y val="8.7305191017789399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iagrams/_rels/drawing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B9FDD92F-C26C-E341-A4B7-509756C23891}" type="presOf" srcId="{7E53D0A4-52CF-AC46-B6EC-C871B8CDAF6F}" destId="{B90B26C3-8AEF-F44D-8BF1-01588DF950A8}"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7C336873-0E88-534D-9AF5-74EE3A8BCD46}"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65DE2F93-9FF1-0640-A319-C7A133650F97}" type="presOf" srcId="{7D8970B8-F909-9C48-89F2-DBB6F87F68D9}" destId="{8459AE78-F38E-9042-8458-F10F8CBBABE1}" srcOrd="0" destOrd="0" presId="urn:microsoft.com/office/officeart/2005/8/layout/cycle3"/>
    <dgm:cxn modelId="{8BE127A2-BC1E-2849-B8A7-75527E4EAD74}" srcId="{7E53D0A4-52CF-AC46-B6EC-C871B8CDAF6F}" destId="{C6450ED9-B424-7548-A730-DBCDAA68254F}" srcOrd="3" destOrd="0" parTransId="{988B771E-B1F3-B24D-8AF1-5D5BC5405FAE}" sibTransId="{8FC0B3B6-667A-6B42-815F-019A9D629F0D}"/>
    <dgm:cxn modelId="{B2EA88AA-A49B-A94E-A06E-9539BCF8DD69}"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3BB7FC5-0ADE-114B-BF43-9594D8AE5817}" type="presOf" srcId="{BF131ED2-5762-8241-9D60-60C060DE2ACE}" destId="{B015403A-2826-7B41-BB08-3C5C2C3EEF7E}"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ADBA321-366D-B844-BD12-0C978DC7DD7F}" type="presOf" srcId="{7D8970B8-F909-9C48-89F2-DBB6F87F68D9}" destId="{8459AE78-F38E-9042-8458-F10F8CBBABE1}"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80952522-8204-6746-80F6-298706B2A2D2}" type="presOf" srcId="{E7F08759-060F-4532-AF73-9EF39C7BAEDB}" destId="{EF26624F-3FCF-4575-A404-C452C1DA1DE2}" srcOrd="0" destOrd="0" presId="urn:microsoft.com/office/officeart/2005/8/layout/lProcess2"/>
    <dgm:cxn modelId="{7B926327-40F7-0447-9D60-B69E75D7A4C3}" type="presOf" srcId="{CA07E07E-2EA3-4F67-A84F-5D5D7160886B}" destId="{67A99FF8-C71C-4A2C-A771-08B9CB23121E}" srcOrd="0"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F14214A4-7247-9A42-AA44-AB97FFF50DC2}" type="presOf" srcId="{49007BC4-E847-4878-AD86-EBDDF50F68E0}" destId="{829EAA14-DBDA-40FD-BB4E-429C58D111C3}"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9F914DCA-9F19-6E4D-B5AF-485ACF2251B1}" type="presOf" srcId="{E879DB40-1B75-4141-8079-27B7535F3DEF}" destId="{8F058CCF-EA07-4360-A703-1B4C849D7DEB}" srcOrd="0"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60EE00-48BE-7F4B-8FEE-3B8BA8528DF6}" type="presOf" srcId="{A56F4B4D-F996-4C25-BE74-608CAFD79EB1}" destId="{CA0B9904-C9AA-4D8E-ADD2-DFACAE20C553}" srcOrd="0" destOrd="0" presId="urn:microsoft.com/office/officeart/2005/8/layout/hProcess11"/>
    <dgm:cxn modelId="{1BD8286A-2B34-6743-89A0-517B12B6B8EF}"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DE35DCAA-8D51-D740-8AA0-B40C46377F8E}"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139F4EF2-602A-8247-A249-C0B1299ED9EE}" type="presOf" srcId="{5F8033E6-E0BA-4078-A7DB-C9EE2A4A6225}" destId="{90DD05D6-3967-41FD-99B1-28E767B77BDB}"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pt>
    <dgm:pt modelId="{829EAA14-DBDA-40FD-BB4E-429C58D111C3}" type="pres">
      <dgm:prSet presAssocID="{49007BC4-E847-4878-AD86-EBDDF50F68E0}" presName="textNode" presStyleLbl="bgShp" presStyleIdx="0" presStyleCnt="1"/>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pt>
  </dgm:ptLst>
  <dgm:cxnLst>
    <dgm:cxn modelId="{5A5EFC25-F8D8-BB44-9154-3E2D62704408}" type="presOf" srcId="{49007BC4-E847-4878-AD86-EBDDF50F68E0}" destId="{829EAA14-DBDA-40FD-BB4E-429C58D111C3}" srcOrd="1" destOrd="0" presId="urn:microsoft.com/office/officeart/2005/8/layout/lProcess2"/>
    <dgm:cxn modelId="{216C4790-C352-4145-A5EF-BC6B2CB3B60D}" srcId="{BC24528A-3764-4E4E-8A6C-EC88D0DCB82C}" destId="{49007BC4-E847-4878-AD86-EBDDF50F68E0}" srcOrd="0" destOrd="0" parTransId="{2AAE42C2-1C44-44E7-8E0C-E7CE6428915C}" sibTransId="{E8B39DD6-C361-4700-8931-1089307186DA}"/>
    <dgm:cxn modelId="{C5CDF0A4-FE12-D84C-8FC5-91F53315C904}" type="presOf" srcId="{E7F08759-060F-4532-AF73-9EF39C7BAEDB}" destId="{EF26624F-3FCF-4575-A404-C452C1DA1DE2}"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0F9F5CA-B1E6-094F-8CDF-9537EFBF7A53}" type="presOf" srcId="{49007BC4-E847-4878-AD86-EBDDF50F68E0}" destId="{952F32CF-8F86-495F-B765-BB817388C31E}" srcOrd="0" destOrd="0" presId="urn:microsoft.com/office/officeart/2005/8/layout/lProcess2"/>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E7A4D4FD-5990-CC4B-B0FA-BF6C05967B5A}" type="presOf" srcId="{289041B4-53B4-49F0-9569-FA21F4C7C67C}" destId="{6BEFD8F0-FB56-4A62-BAFB-0024F97FE9B3}" srcOrd="0"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50F6570-47B7-DF42-8759-C8A700EA7D0C}" type="presOf" srcId="{ADDB0935-5A34-412B-92A2-2F1305941DEB}" destId="{E53AABCE-50AB-4981-8FDB-9BE5E37E40DA}" srcOrd="0" destOrd="0" presId="urn:microsoft.com/office/officeart/2005/8/layout/hProcess11"/>
    <dgm:cxn modelId="{2301448B-F556-884B-BDFD-84679287662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4B66DFA4-934A-324A-A634-EED10FE13983}"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5FF3BBEF-9D7A-4441-930E-E766C0DD5738}" type="presOf" srcId="{A56F4B4D-F996-4C25-BE74-608CAFD79EB1}" destId="{CA0B9904-C9AA-4D8E-ADD2-DFACAE20C553}"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D04B0FC-A0DD-7D47-8277-221FC522A183}" type="presOf" srcId="{C3DCB72C-F662-42BC-8B34-61AD2C0D5249}" destId="{9C55095F-4949-40E4-84EA-3BA9B6A2AEAC}"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9CEE942-3E68-7144-80C5-2D487EE1A7A7}" type="presOf" srcId="{A56F4B4D-F996-4C25-BE74-608CAFD79EB1}" destId="{CA0B9904-C9AA-4D8E-ADD2-DFACAE20C553}"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8087D8AC-EA14-DD48-B6C9-4983F2FC1161}"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1CCD2C9-D0EC-654E-B1C1-C857E8F92C0E}" type="presOf" srcId="{829F1923-EB2F-4482-926F-B72296C6DA8D}" destId="{9EA1AB39-3E70-494F-A951-1380E80F3CFD}" srcOrd="0" destOrd="0" presId="urn:microsoft.com/office/officeart/2005/8/layout/hProcess11"/>
    <dgm:cxn modelId="{471D80CE-05C9-7348-A6AA-0B2E4B40B1C7}" type="presOf" srcId="{C3DCB72C-F662-42BC-8B34-61AD2C0D5249}" destId="{9C55095F-4949-40E4-84EA-3BA9B6A2AEAC}"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6D7D812-39A3-7E44-90EC-0C3A34DBDDE4}" type="presOf" srcId="{5F8033E6-E0BA-4078-A7DB-C9EE2A4A6225}" destId="{90DD05D6-3967-41FD-99B1-28E767B77BDB}"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14A2D292-23BD-2347-A297-D70F3438BC41}"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2D2A67C7-3067-DC45-B1F7-1220DB42B239}" type="presOf" srcId="{A56F4B4D-F996-4C25-BE74-608CAFD79EB1}" destId="{CA0B9904-C9AA-4D8E-ADD2-DFACAE20C553}"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8EA1B2E2-FDED-3646-846F-D006C576EFD2}" type="presOf" srcId="{829F1923-EB2F-4482-926F-B72296C6DA8D}" destId="{9EA1AB39-3E70-494F-A951-1380E80F3CFD}"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7C5E1B1B-76E9-9F49-8E41-7C8240CB3124}" type="presOf" srcId="{49007BC4-E847-4878-AD86-EBDDF50F68E0}" destId="{829EAA14-DBDA-40FD-BB4E-429C58D111C3}" srcOrd="1" destOrd="0" presId="urn:microsoft.com/office/officeart/2005/8/layout/lProcess2"/>
    <dgm:cxn modelId="{2F741725-636F-6C4F-9E24-9795DD5E661C}" type="presOf" srcId="{E879DB40-1B75-4141-8079-27B7535F3DEF}" destId="{8F058CCF-EA07-4360-A703-1B4C849D7DEB}"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91B7A5E-1A86-AB45-AE99-E4660CBC0BB3}" type="presOf" srcId="{E7F08759-060F-4532-AF73-9EF39C7BAEDB}" destId="{EF26624F-3FCF-4575-A404-C452C1DA1DE2}"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55371149-F670-5D48-9C77-AD7D2190A8B1}" type="presOf" srcId="{2EC46857-F497-4C37-AC33-4948586DDA5C}" destId="{7E7EAEA3-9410-4C57-9DF9-A4D61468FDB1}"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7ACE74B8-44B9-9741-B3E7-D14D864B1F96}"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A6224E9-C320-EF4C-8DDA-EABB7E44C303}" type="presOf" srcId="{49007BC4-E847-4878-AD86-EBDDF50F68E0}" destId="{952F32CF-8F86-495F-B765-BB817388C31E}"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2505DDF9-5AF4-8F42-81B6-F3085AAF7C0F}" type="presOf" srcId="{BC24528A-3764-4E4E-8A6C-EC88D0DCB82C}" destId="{4239E2CF-58F4-47B5-B683-8789224F852A}" srcOrd="0" destOrd="0" presId="urn:microsoft.com/office/officeart/2005/8/layout/lProcess2"/>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AEFCF29-DDCE-ED44-A8C1-348A4B2C3F02}" type="presOf" srcId="{24F17A2B-0432-40E6-9F44-F5CDE49E3644}" destId="{B4230E3D-BC30-423C-8A52-31C7550BFCAA}" srcOrd="0" destOrd="0" presId="urn:microsoft.com/office/officeart/2005/8/layout/hProcess11"/>
    <dgm:cxn modelId="{6550762C-453B-4C47-86AA-38B11ADB2BF6}" type="presOf" srcId="{A56F4B4D-F996-4C25-BE74-608CAFD79EB1}" destId="{CA0B9904-C9AA-4D8E-ADD2-DFACAE20C553}"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E271E75A-07CD-8945-8317-2A3B160FA308}"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601005B9-C9CD-3246-B846-3AE0BBE8CD11}" type="presOf" srcId="{ADDB0935-5A34-412B-92A2-2F1305941DEB}" destId="{E53AABCE-50AB-4981-8FDB-9BE5E37E40D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959EBFC-F647-2F47-B484-FC3A6A378447}" type="presOf" srcId="{829F1923-EB2F-4482-926F-B72296C6DA8D}" destId="{9EA1AB39-3E70-494F-A951-1380E80F3CFD}"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pt>
    <dgm:pt modelId="{85F0BD87-2373-4B24-AD5B-92B126FEC0ED}" type="pres">
      <dgm:prSet presAssocID="{E8FAF190-A072-4EFC-9909-5D6259C955AB}" presName="textNode" presStyleLbl="bgShp" presStyleIdx="0" presStyleCnt="3"/>
      <dgm:spPr/>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pt>
    <dgm:pt modelId="{940EA31C-5512-4E10-92D7-B643B38C883B}" type="pres">
      <dgm:prSet presAssocID="{42AAB038-F760-4D0D-B69D-B8C0FD98FCBD}" presName="textNode" presStyleLbl="bgShp" presStyleIdx="1" presStyleCnt="3"/>
      <dgm:spPr/>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pt>
    <dgm:pt modelId="{7FB30FDB-5F16-4DA9-BF55-7090E6845692}" type="pres">
      <dgm:prSet presAssocID="{EBAEEA6D-D492-4804-B72B-174E47DB4D4A}" presName="textNode" presStyleLbl="bgShp" presStyleIdx="2" presStyleCnt="3"/>
      <dgm:spPr/>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pt>
  </dgm:ptLst>
  <dgm:cxnLst>
    <dgm:cxn modelId="{30BDDB1D-1D62-824B-8E82-B2E988431B6A}" type="presOf" srcId="{E8FAF190-A072-4EFC-9909-5D6259C955AB}" destId="{90A78A6D-13F9-4631-8CF1-DF9AC9E5C85A}" srcOrd="0" destOrd="0" presId="urn:microsoft.com/office/officeart/2005/8/layout/lProcess2"/>
    <dgm:cxn modelId="{D643B725-7131-2E49-8BDE-930468BDB215}" type="presOf" srcId="{B6E63A53-7C40-49C2-8E2C-D81FD5A389C6}" destId="{CE08343E-4458-480D-A57C-B742FC756F57}" srcOrd="0" destOrd="0" presId="urn:microsoft.com/office/officeart/2005/8/layout/lProcess2"/>
    <dgm:cxn modelId="{291E5D28-200E-4E75-BC0B-F3100548FFE3}" srcId="{EBAEEA6D-D492-4804-B72B-174E47DB4D4A}" destId="{004FF9E3-6311-441F-BBD2-C1A4EB9CE0D1}" srcOrd="0" destOrd="0" parTransId="{D836B119-C3BA-4E92-8E72-EE2376328F9D}" sibTransId="{5A7A712B-F263-43BD-B395-725169E16204}"/>
    <dgm:cxn modelId="{6264673A-5222-B54C-A694-3200652FDC29}" type="presOf" srcId="{004FF9E3-6311-441F-BBD2-C1A4EB9CE0D1}" destId="{A8AA568C-BF55-4880-8F2E-08B06926B89E}"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E2061960-0DA8-2148-912A-8D295DB97E5B}" type="presOf" srcId="{622EB44B-07FF-45BF-87DD-E4B15DB64E95}" destId="{94832845-E2C7-47F4-A41F-D31BA503D481}" srcOrd="0" destOrd="0" presId="urn:microsoft.com/office/officeart/2005/8/layout/lProcess2"/>
    <dgm:cxn modelId="{41A0CE43-BC1F-4E6E-9A54-E5D1DA47D692}" srcId="{42AAB038-F760-4D0D-B69D-B8C0FD98FCBD}" destId="{B6E63A53-7C40-49C2-8E2C-D81FD5A389C6}" srcOrd="1" destOrd="0" parTransId="{5E4D955A-79CB-4E0B-A52A-9D192B7BDF0C}" sibTransId="{6B3B6CD8-3C6F-4E21-8C64-7DFF1F026D6A}"/>
    <dgm:cxn modelId="{088DF745-E9A7-42E6-99EA-3E1DCC578D5C}" srcId="{42AAB038-F760-4D0D-B69D-B8C0FD98FCBD}" destId="{90DE02D5-D513-4E5A-8592-8D74FF810D30}" srcOrd="0" destOrd="0" parTransId="{FF23EC97-B3B2-4D63-AE92-993EBC8A70B7}" sibTransId="{F25B399B-16BD-4343-A659-AE46E29BF0A4}"/>
    <dgm:cxn modelId="{ECE9F965-787A-1540-8612-5B97E2AAA9EA}" type="presOf" srcId="{EBAEEA6D-D492-4804-B72B-174E47DB4D4A}" destId="{7FB30FDB-5F16-4DA9-BF55-7090E6845692}" srcOrd="1" destOrd="0" presId="urn:microsoft.com/office/officeart/2005/8/layout/lProcess2"/>
    <dgm:cxn modelId="{C55D9467-1B01-5C4F-A631-10CAAE8510A5}" type="presOf" srcId="{EBAEEA6D-D492-4804-B72B-174E47DB4D4A}" destId="{472F482E-4D3A-43AF-9B44-54140D763B28}"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C0400983-B21E-4046-A35B-A92C14830E7C}" type="presOf" srcId="{BC24528A-3764-4E4E-8A6C-EC88D0DCB82C}" destId="{4239E2CF-58F4-47B5-B683-8789224F852A}" srcOrd="0" destOrd="0" presId="urn:microsoft.com/office/officeart/2005/8/layout/lProcess2"/>
    <dgm:cxn modelId="{775BB38D-E276-6346-A83F-213BF084FA5A}" type="presOf" srcId="{42AAB038-F760-4D0D-B69D-B8C0FD98FCBD}" destId="{B989BB60-821A-451C-9803-F303B38EB3D9}"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99F522B5-941C-5E4E-915D-7DBFE107AAC1}" type="presOf" srcId="{90DE02D5-D513-4E5A-8592-8D74FF810D30}" destId="{451AF3F8-AE5C-4FC6-A14D-3E6479565E55}" srcOrd="0" destOrd="0" presId="urn:microsoft.com/office/officeart/2005/8/layout/lProcess2"/>
    <dgm:cxn modelId="{6D3E4EB6-A155-470D-8183-F1E8C1A5E6A4}" srcId="{E8FAF190-A072-4EFC-9909-5D6259C955AB}" destId="{A5DC0C82-BDAA-422B-BF60-E503FC35872D}" srcOrd="1" destOrd="0" parTransId="{57334D28-E64E-4982-8CD8-89DF00094948}" sibTransId="{5FA3507F-0286-4284-A1D2-9901B509D3C7}"/>
    <dgm:cxn modelId="{CD61C5DC-73C8-164A-B52B-9322D2C3EBD4}" type="presOf" srcId="{A5DC0C82-BDAA-422B-BF60-E503FC35872D}" destId="{27E1FF5C-A024-4BF7-8FDC-8ACD89D6C124}"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FB189001-5C34-8445-B1CC-BD26E8111F3C}"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AA17989-4099-5142-AC30-AC83B1224743}" type="presOf" srcId="{BF131ED2-5762-8241-9D60-60C060DE2ACE}" destId="{B015403A-2826-7B41-BB08-3C5C2C3EEF7E}"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F3F47946-F2C4-014B-8E29-6608D9F1256F}" type="presOf" srcId="{BF131ED2-5762-8241-9D60-60C060DE2ACE}" destId="{B015403A-2826-7B41-BB08-3C5C2C3EEF7E}"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8BE127A2-BC1E-2849-B8A7-75527E4EAD74}" srcId="{7E53D0A4-52CF-AC46-B6EC-C871B8CDAF6F}" destId="{C6450ED9-B424-7548-A730-DBCDAA68254F}" srcOrd="3" destOrd="0" parTransId="{988B771E-B1F3-B24D-8AF1-5D5BC5405FAE}" sibTransId="{8FC0B3B6-667A-6B42-815F-019A9D629F0D}"/>
    <dgm:cxn modelId="{8D2ED2A3-3A96-E745-A192-8C9223B600FE}" type="presOf" srcId="{7D8970B8-F909-9C48-89F2-DBB6F87F68D9}" destId="{8459AE78-F38E-9042-8458-F10F8CBBABE1}" srcOrd="0" destOrd="0" presId="urn:microsoft.com/office/officeart/2005/8/layout/cycle3"/>
    <dgm:cxn modelId="{6C6AE3A5-15B6-AA49-9DE2-EDD0FE9B2B7F}"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C31FCA0-A44C-614B-9A01-7A68943D1B64}" type="presOf" srcId="{FE3AAA91-2B7B-984C-90BB-D78B8AF917CA}" destId="{7B4BF964-C111-7F42-8561-266D28C66D1C}"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CEA663BC-1E18-074C-B746-41D648B66E19}" type="presOf" srcId="{A51A1182-8056-FA44-B819-05326E250AC0}" destId="{6E9FD6EF-4B46-4648-A2A4-A1C9885D1903}" srcOrd="0" destOrd="0" presId="urn:microsoft.com/office/officeart/2005/8/layout/cycle3"/>
    <dgm:cxn modelId="{07C2ECCF-3A05-DB4A-A75F-496AE4B86C07}" type="presOf" srcId="{7E53D0A4-52CF-AC46-B6EC-C871B8CDAF6F}" destId="{B90B26C3-8AEF-F44D-8BF1-01588DF950A8}" srcOrd="0" destOrd="0" presId="urn:microsoft.com/office/officeart/2005/8/layout/cycle3"/>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pt>
  </dgm:ptLst>
  <dgm:cxnLst>
    <dgm:cxn modelId="{49A2AB1E-D94A-4E8C-BDE6-F501F375F5A7}" type="presOf" srcId="{9395CE4F-1D7F-4002-8857-1CB5CB733CAB}" destId="{5F899EA1-F0FE-4230-ADB0-F31620E62093}"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BC8E776F-0D5F-4A50-9706-D6CDB722F612}" srcId="{2434092D-6FAB-4707-ACAD-9A03647F9C52}" destId="{75BA0963-4A5C-4A0F-84ED-01A46166FFF9}" srcOrd="4" destOrd="0" parTransId="{AF4267F6-F42F-4F52-B363-119E3817A7D3}" sibTransId="{B9612A78-1EE7-492B-921F-75C407C1971E}"/>
    <dgm:cxn modelId="{C5C9C993-C750-4523-AFC1-6A8EAF7E1CA6}" srcId="{2434092D-6FAB-4707-ACAD-9A03647F9C52}" destId="{2970C61D-7E67-4E83-A834-15ECBCEB8C14}" srcOrd="3" destOrd="0" parTransId="{DECF9E33-F3B1-47C6-90B2-3934FA805C6E}" sibTransId="{B7290E7E-EF06-4E7B-A25C-7D722D27F90B}"/>
    <dgm:cxn modelId="{A9898C9D-8D63-4E46-B789-6CD5C6430AC1}" type="presOf" srcId="{2434092D-6FAB-4707-ACAD-9A03647F9C52}" destId="{FE957AED-A359-46E8-A522-68628D13799B}" srcOrd="0" destOrd="0" presId="urn:microsoft.com/office/officeart/2005/8/layout/arrow2"/>
    <dgm:cxn modelId="{AD4B95B8-E91F-44D0-902E-F21CB2B1C752}" type="presOf" srcId="{22030246-A1A2-42A4-B522-5F3ED8383EF6}" destId="{2E61C8D8-87B1-42A0-8629-C328D47C1C2C}"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5BE322-3796-DB49-952D-A773AB2113CF}" type="presOf" srcId="{C3DCB72C-F662-42BC-8B34-61AD2C0D5249}" destId="{9C55095F-4949-40E4-84EA-3BA9B6A2AEAC}"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C3A27D58-276D-5045-A13D-C6DB0D32F118}"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2F8A01F5-A0AA-4C47-8838-4BA3DC2A4DF8}"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D3B4B012-0867-8D43-8CDC-81746EC6F86E}" type="presOf" srcId="{24F17A2B-0432-40E6-9F44-F5CDE49E3644}" destId="{B4230E3D-BC30-423C-8A52-31C7550BFCAA}" srcOrd="0" destOrd="0" presId="urn:microsoft.com/office/officeart/2005/8/layout/hProcess11"/>
    <dgm:cxn modelId="{7D1FC01B-BFE4-A74D-95D9-68E5330E3883}" type="presOf" srcId="{5F8033E6-E0BA-4078-A7DB-C9EE2A4A6225}" destId="{90DD05D6-3967-41FD-99B1-28E767B77BDB}" srcOrd="0" destOrd="0" presId="urn:microsoft.com/office/officeart/2005/8/layout/hProcess11"/>
    <dgm:cxn modelId="{0530F960-CF2C-CC41-93EC-92C9F4865141}"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98B1D84D-E311-8042-B713-EC0DBBEEB579}" type="presOf" srcId="{ADDB0935-5A34-412B-92A2-2F1305941DEB}" destId="{E53AABCE-50AB-4981-8FDB-9BE5E37E40DA}" srcOrd="0" destOrd="0" presId="urn:microsoft.com/office/officeart/2005/8/layout/hProcess11"/>
    <dgm:cxn modelId="{4D00E44D-4869-CE43-A08B-DE92BCEE62E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53FAD3B3-9A50-6F4A-BB95-7369C37A38E2}"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AAD8B20-521A-FC4A-95C0-6E7F0B0C82C9}" type="presParOf" srcId="{9EA1AB39-3E70-494F-A951-1380E80F3CFD}" destId="{AD3093F6-DD81-4AEB-8CBA-1E68E965F8EA}" srcOrd="0" destOrd="0" presId="urn:microsoft.com/office/officeart/2005/8/layout/hProcess11"/>
    <dgm:cxn modelId="{1899B398-DD9F-D24A-9278-D1145022BC6C}" type="presParOf" srcId="{9EA1AB39-3E70-494F-A951-1380E80F3CFD}" destId="{4992925B-BCAB-459A-A568-E8237BAAEE27}" srcOrd="1" destOrd="0" presId="urn:microsoft.com/office/officeart/2005/8/layout/hProcess11"/>
    <dgm:cxn modelId="{2FBDBE92-F3B9-D340-A42B-FA16E26589E6}" type="presParOf" srcId="{4992925B-BCAB-459A-A568-E8237BAAEE27}" destId="{FAAEBA6E-400C-4FDE-AB0A-AF3C29402F99}" srcOrd="0" destOrd="0" presId="urn:microsoft.com/office/officeart/2005/8/layout/hProcess11"/>
    <dgm:cxn modelId="{A32D99D2-AD28-504E-9C4A-69BB138B218F}" type="presParOf" srcId="{FAAEBA6E-400C-4FDE-AB0A-AF3C29402F99}" destId="{90DD05D6-3967-41FD-99B1-28E767B77BDB}" srcOrd="0" destOrd="0" presId="urn:microsoft.com/office/officeart/2005/8/layout/hProcess11"/>
    <dgm:cxn modelId="{BA77EBE3-5655-EA4A-B140-9195D0172075}" type="presParOf" srcId="{FAAEBA6E-400C-4FDE-AB0A-AF3C29402F99}" destId="{A2BA5EDA-F645-4290-8C9B-2232469C256E}" srcOrd="1" destOrd="0" presId="urn:microsoft.com/office/officeart/2005/8/layout/hProcess11"/>
    <dgm:cxn modelId="{8DC46DA0-26E9-5841-9DB8-98FC78A49145}" type="presParOf" srcId="{FAAEBA6E-400C-4FDE-AB0A-AF3C29402F99}" destId="{0FC316D6-07E3-4A71-A21D-BA9BBF52B018}" srcOrd="2" destOrd="0" presId="urn:microsoft.com/office/officeart/2005/8/layout/hProcess11"/>
    <dgm:cxn modelId="{EF06EA39-2229-C340-8227-F3E165ACFFB7}" type="presParOf" srcId="{4992925B-BCAB-459A-A568-E8237BAAEE27}" destId="{6D3635DA-BB2E-44C5-8869-991D4F51407F}" srcOrd="1" destOrd="0" presId="urn:microsoft.com/office/officeart/2005/8/layout/hProcess11"/>
    <dgm:cxn modelId="{61BDCE5D-80B7-1A42-8629-714B42ABF2CC}" type="presParOf" srcId="{4992925B-BCAB-459A-A568-E8237BAAEE27}" destId="{84B382B5-F224-4509-962E-79B57A10E1C1}" srcOrd="2" destOrd="0" presId="urn:microsoft.com/office/officeart/2005/8/layout/hProcess11"/>
    <dgm:cxn modelId="{1E031F6E-2A42-1D4A-95FF-AABAF1CA792D}" type="presParOf" srcId="{84B382B5-F224-4509-962E-79B57A10E1C1}" destId="{E53AABCE-50AB-4981-8FDB-9BE5E37E40DA}" srcOrd="0" destOrd="0" presId="urn:microsoft.com/office/officeart/2005/8/layout/hProcess11"/>
    <dgm:cxn modelId="{8B1467E8-1973-F94B-8E1E-82629380850F}" type="presParOf" srcId="{84B382B5-F224-4509-962E-79B57A10E1C1}" destId="{9361B4F6-E343-408E-A75D-6EE72266718B}" srcOrd="1" destOrd="0" presId="urn:microsoft.com/office/officeart/2005/8/layout/hProcess11"/>
    <dgm:cxn modelId="{96949DCF-22B5-CA40-BB67-5319781C6513}" type="presParOf" srcId="{84B382B5-F224-4509-962E-79B57A10E1C1}" destId="{DBD30A2F-9C50-47B0-994F-E0E2E0DFBF26}" srcOrd="2" destOrd="0" presId="urn:microsoft.com/office/officeart/2005/8/layout/hProcess11"/>
    <dgm:cxn modelId="{4DF5F070-6F8F-7548-B4D8-7DB3C10591CD}" type="presParOf" srcId="{4992925B-BCAB-459A-A568-E8237BAAEE27}" destId="{5353A82C-A691-432D-8AEE-03D34AB6DB55}" srcOrd="3" destOrd="0" presId="urn:microsoft.com/office/officeart/2005/8/layout/hProcess11"/>
    <dgm:cxn modelId="{EE0F5C9A-5F0A-FC40-A145-0ECEEE8D51D0}" type="presParOf" srcId="{4992925B-BCAB-459A-A568-E8237BAAEE27}" destId="{8A39D42E-94BA-4155-B955-D1B837FAA111}" srcOrd="4" destOrd="0" presId="urn:microsoft.com/office/officeart/2005/8/layout/hProcess11"/>
    <dgm:cxn modelId="{CED0E7FF-1785-E34C-A026-0DEFC362FBE1}" type="presParOf" srcId="{8A39D42E-94BA-4155-B955-D1B837FAA111}" destId="{9C55095F-4949-40E4-84EA-3BA9B6A2AEAC}" srcOrd="0" destOrd="0" presId="urn:microsoft.com/office/officeart/2005/8/layout/hProcess11"/>
    <dgm:cxn modelId="{5D82F04A-1BB1-764B-8BF5-A1E390C39792}" type="presParOf" srcId="{8A39D42E-94BA-4155-B955-D1B837FAA111}" destId="{CEA8C45F-D7FE-4793-84FE-4A2E3438891C}" srcOrd="1" destOrd="0" presId="urn:microsoft.com/office/officeart/2005/8/layout/hProcess11"/>
    <dgm:cxn modelId="{C78588F2-E5F1-EF4B-9143-25B59504330F}" type="presParOf" srcId="{8A39D42E-94BA-4155-B955-D1B837FAA111}" destId="{82AFF8C2-6AF9-4F14-8221-875D24FC39C8}" srcOrd="2" destOrd="0" presId="urn:microsoft.com/office/officeart/2005/8/layout/hProcess11"/>
    <dgm:cxn modelId="{6E8C78F6-3EDD-A44B-891A-4D52325E7942}" type="presParOf" srcId="{4992925B-BCAB-459A-A568-E8237BAAEE27}" destId="{243E7DF8-AB04-47F8-A5B6-2AADE3E512DA}" srcOrd="5" destOrd="0" presId="urn:microsoft.com/office/officeart/2005/8/layout/hProcess11"/>
    <dgm:cxn modelId="{189E10A9-C6EC-7649-A42E-56E92E55FF79}" type="presParOf" srcId="{4992925B-BCAB-459A-A568-E8237BAAEE27}" destId="{B0251E8F-52E2-43A0-BF14-F119BCD28E93}" srcOrd="6" destOrd="0" presId="urn:microsoft.com/office/officeart/2005/8/layout/hProcess11"/>
    <dgm:cxn modelId="{330442B7-9305-984B-977E-9AD3B3F98ADB}" type="presParOf" srcId="{B0251E8F-52E2-43A0-BF14-F119BCD28E93}" destId="{B4230E3D-BC30-423C-8A52-31C7550BFCAA}" srcOrd="0" destOrd="0" presId="urn:microsoft.com/office/officeart/2005/8/layout/hProcess11"/>
    <dgm:cxn modelId="{FEE4B42E-A86D-0443-9A7F-057BF2941E48}" type="presParOf" srcId="{B0251E8F-52E2-43A0-BF14-F119BCD28E93}" destId="{10A63704-F504-4590-99F3-B48907C936C2}" srcOrd="1" destOrd="0" presId="urn:microsoft.com/office/officeart/2005/8/layout/hProcess11"/>
    <dgm:cxn modelId="{960ABEE4-D391-F647-98C7-AF358C6941F7}" type="presParOf" srcId="{B0251E8F-52E2-43A0-BF14-F119BCD28E93}" destId="{B61B0B94-7D9C-44FC-909C-90D5F78DF92F}" srcOrd="2" destOrd="0" presId="urn:microsoft.com/office/officeart/2005/8/layout/hProcess11"/>
    <dgm:cxn modelId="{B83E4095-C6BB-5147-8B32-C9B9147B8C40}" type="presParOf" srcId="{4992925B-BCAB-459A-A568-E8237BAAEE27}" destId="{D043554B-1DE0-48AB-8919-C88C44E16216}" srcOrd="7" destOrd="0" presId="urn:microsoft.com/office/officeart/2005/8/layout/hProcess11"/>
    <dgm:cxn modelId="{4CF7A7E5-D1A4-3245-B478-BF1F3D44CF19}" type="presParOf" srcId="{4992925B-BCAB-459A-A568-E8237BAAEE27}" destId="{FFF4CF9F-CD8D-4F1D-833C-0F13C31918F0}" srcOrd="8" destOrd="0" presId="urn:microsoft.com/office/officeart/2005/8/layout/hProcess11"/>
    <dgm:cxn modelId="{A427EE44-306A-6349-82A8-030962659D90}" type="presParOf" srcId="{FFF4CF9F-CD8D-4F1D-833C-0F13C31918F0}" destId="{CA0B9904-C9AA-4D8E-ADD2-DFACAE20C553}" srcOrd="0" destOrd="0" presId="urn:microsoft.com/office/officeart/2005/8/layout/hProcess11"/>
    <dgm:cxn modelId="{73AD9D07-F211-D743-B596-AEA55FDC4AD1}" type="presParOf" srcId="{FFF4CF9F-CD8D-4F1D-833C-0F13C31918F0}" destId="{21FA990E-2136-43B5-BD4B-53E640E3F623}" srcOrd="1" destOrd="0" presId="urn:microsoft.com/office/officeart/2005/8/layout/hProcess11"/>
    <dgm:cxn modelId="{E345BA52-556C-3D4A-BF4D-618482808C90}"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4E7AA29-EDAC-8C42-A91D-7E8060903EF9}"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19B467CF-6193-CA4F-958C-85522D3C1EEA}" type="presOf" srcId="{C3DCB72C-F662-42BC-8B34-61AD2C0D5249}" destId="{9C55095F-4949-40E4-84EA-3BA9B6A2AEAC}"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0ACB9FF3-5E07-4340-8220-5949A945E430}"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3" custScaleX="115363" custLinFactNeighborX="-10330" custLinFactNeighborY="1806"/>
      <dgm:spPr>
        <a:prstGeom prst="rect">
          <a:avLst/>
        </a:prstGeom>
      </dgm:spPr>
    </dgm:pt>
    <dgm:pt modelId="{45084007-87B7-AC4C-9E0B-D573676E5F82}" type="pres">
      <dgm:prSet presAssocID="{61744628-CB1C-C847-82C3-618407B49F09}" presName="text_1" presStyleLbl="node1" presStyleIdx="0" presStyleCnt="0" custScaleX="97305" custScaleY="67550" custLinFactNeighborX="-27274" custLinFactNeighborY="66253">
        <dgm:presLayoutVars>
          <dgm:bulletEnabled val="1"/>
        </dgm:presLayoutVars>
      </dgm:prSet>
      <dgm:spPr/>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3" custScaleX="124016" custScaleY="106145" custLinFactNeighborX="4310" custLinFactNeighborY="17270"/>
      <dgm:spPr>
        <a:prstGeom prst="ellipse">
          <a:avLst/>
        </a:prstGeom>
      </dgm:spPr>
    </dgm:pt>
    <dgm:pt modelId="{776BB0D2-0023-3D4C-A539-517EB81637D2}" type="pres">
      <dgm:prSet presAssocID="{14D4E985-E970-DE49-A835-23B5BCBB9D09}" presName="line_2" presStyleLbl="parChTrans1D1" presStyleIdx="0" presStyleCnt="2"/>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2" custScaleX="319977" custScaleY="58487">
        <dgm:presLayoutVars>
          <dgm:bulletEnabled val="1"/>
        </dgm:presLayoutVars>
      </dgm:prSet>
      <dgm:spPr/>
    </dgm:pt>
    <dgm:pt modelId="{311000BC-5FBE-2B49-90F2-6AC226946E14}" type="pres">
      <dgm:prSet presAssocID="{1CE84540-CA3A-2E43-8D8C-2043FA48C8E1}" presName="picture_3" presStyleCnt="0"/>
      <dgm:spPr/>
    </dgm:pt>
    <dgm:pt modelId="{C6626269-55C3-C147-9DA3-7C834308686E}" type="pres">
      <dgm:prSet presAssocID="{1CE84540-CA3A-2E43-8D8C-2043FA48C8E1}" presName="pictureRepeatNode" presStyleLbl="alignImgPlace1" presStyleIdx="2" presStyleCnt="3" custScaleX="161798" custScaleY="125410" custLinFactNeighborX="-8720" custLinFactNeighborY="-8676"/>
      <dgm:spPr>
        <a:prstGeom prst="ellipse">
          <a:avLst/>
        </a:prstGeom>
      </dgm:spPr>
    </dgm:pt>
    <dgm:pt modelId="{E77FE866-E9D5-E143-86D5-66F9A1742614}" type="pres">
      <dgm:prSet presAssocID="{DAEBC401-884C-6842-9ABD-72506B29C70B}" presName="line_3" presStyleLbl="parChTrans1D1" presStyleIdx="1" presStyleCnt="2"/>
      <dgm:spPr/>
    </dgm:pt>
    <dgm:pt modelId="{0C8CD547-25FA-2B4D-A9B2-7A0F15F8E84E}" type="pres">
      <dgm:prSet presAssocID="{DAEBC401-884C-6842-9ABD-72506B29C70B}" presName="textparent_3" presStyleLbl="node1" presStyleIdx="0" presStyleCnt="0"/>
      <dgm:spPr/>
    </dgm:pt>
    <dgm:pt modelId="{684CDA43-8DAE-9E43-89EB-8376C7588AC6}" type="pres">
      <dgm:prSet presAssocID="{DAEBC401-884C-6842-9ABD-72506B29C70B}" presName="text_3" presStyleLbl="revTx" presStyleIdx="1" presStyleCnt="2">
        <dgm:presLayoutVars>
          <dgm:bulletEnabled val="1"/>
        </dgm:presLayoutVars>
      </dgm:prSet>
      <dgm:spPr/>
    </dgm:pt>
  </dgm:ptLst>
  <dgm:cxnLst>
    <dgm:cxn modelId="{7E2DEA0A-1C68-074D-8679-79A1825E8834}" type="presOf" srcId="{8F3E48A8-6CBB-4E48-A4B9-F5A68067B865}" destId="{54C8B1A1-E8F0-8A4D-8E7C-451CAD617815}"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FA28A52-AE14-2445-B95E-F9E26513EED2}" type="presOf" srcId="{DAEBC401-884C-6842-9ABD-72506B29C70B}" destId="{684CDA43-8DAE-9E43-89EB-8376C7588AC6}"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0496D158-09D2-CA44-9AF1-7838FB7A881C}" srcId="{8F3E48A8-6CBB-4E48-A4B9-F5A68067B865}" destId="{DAEBC401-884C-6842-9ABD-72506B29C70B}" srcOrd="2" destOrd="0" parTransId="{0F6BAB90-D793-7B40-B358-CFC3BC69BCD6}" sibTransId="{1CE84540-CA3A-2E43-8D8C-2043FA48C8E1}"/>
    <dgm:cxn modelId="{81572CA8-9E69-9947-B5C7-91FC5DC0D655}" type="presOf" srcId="{32ADB176-565B-4846-83CB-84F544BAA024}" destId="{D9EB1B0F-8C96-9343-9CD4-1F7F298BA8C8}"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74D58AE9-4E25-7044-A357-FB4E96EFE323}" type="presOf" srcId="{1CE84540-CA3A-2E43-8D8C-2043FA48C8E1}" destId="{C6626269-55C3-C147-9DA3-7C834308686E}"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3C2B3D78-059D-3044-A478-8F831684C478}" type="presParOf" srcId="{CFA98EAE-98C1-5048-B722-D48E09C18E49}" destId="{311000BC-5FBE-2B49-90F2-6AC226946E14}" srcOrd="5" destOrd="0" presId="urn:microsoft.com/office/officeart/2008/layout/CircularPictureCallout"/>
    <dgm:cxn modelId="{3FDFD91F-3C3A-594B-B8E7-9642811D573C}" type="presParOf" srcId="{311000BC-5FBE-2B49-90F2-6AC226946E14}" destId="{C6626269-55C3-C147-9DA3-7C834308686E}" srcOrd="0" destOrd="0" presId="urn:microsoft.com/office/officeart/2008/layout/CircularPictureCallout"/>
    <dgm:cxn modelId="{5D01C986-2351-AD46-96E6-76A3C1DDD1FD}" type="presParOf" srcId="{CFA98EAE-98C1-5048-B722-D48E09C18E49}" destId="{E77FE866-E9D5-E143-86D5-66F9A1742614}" srcOrd="6" destOrd="0" presId="urn:microsoft.com/office/officeart/2008/layout/CircularPictureCallout"/>
    <dgm:cxn modelId="{003F3E07-C056-4345-902D-45A282DB92CD}" type="presParOf" srcId="{CFA98EAE-98C1-5048-B722-D48E09C18E49}" destId="{0C8CD547-25FA-2B4D-A9B2-7A0F15F8E84E}" srcOrd="7" destOrd="0" presId="urn:microsoft.com/office/officeart/2008/layout/CircularPictureCallout"/>
    <dgm:cxn modelId="{C92A0FFB-32CC-784E-8D70-F6CADA4CCA75}" type="presParOf" srcId="{0C8CD547-25FA-2B4D-A9B2-7A0F15F8E84E}" destId="{684CDA43-8DAE-9E43-89EB-8376C7588AC6}"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E6E74020-03CE-624A-A96B-994ED053D5D3}" type="presOf" srcId="{7E53D0A4-52CF-AC46-B6EC-C871B8CDAF6F}" destId="{B90B26C3-8AEF-F44D-8BF1-01588DF950A8}"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194A38E-B2A7-3E4A-89A9-4F6919E7FC56}"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263FBD4-2F7A-4F42-B6E0-D8A5E4A314C2}" type="presOf" srcId="{7D8970B8-F909-9C48-89F2-DBB6F87F68D9}" destId="{8459AE78-F38E-9042-8458-F10F8CBBABE1}" srcOrd="0" destOrd="0" presId="urn:microsoft.com/office/officeart/2005/8/layout/cycle3"/>
    <dgm:cxn modelId="{CB5CBEEB-D1DA-0641-8D8A-487A0ED76246}" type="presOf" srcId="{A51A1182-8056-FA44-B819-05326E250AC0}" destId="{6E9FD6EF-4B46-4648-A2A4-A1C9885D1903}"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94880116-DD51-0042-B503-EC5048B4C1EB}" type="presOf" srcId="{829F1923-EB2F-4482-926F-B72296C6DA8D}" destId="{9EA1AB39-3E70-494F-A951-1380E80F3CFD}" srcOrd="0" destOrd="0" presId="urn:microsoft.com/office/officeart/2005/8/layout/hProcess11"/>
    <dgm:cxn modelId="{DAD45A22-0E61-6146-97CF-09E450F4BA48}" type="presOf" srcId="{ADDB0935-5A34-412B-92A2-2F1305941DEB}" destId="{E53AABCE-50AB-4981-8FDB-9BE5E37E40DA}"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2C93988D-03FC-544C-9C78-27C6F1B762E1}" type="presOf" srcId="{C3DCB72C-F662-42BC-8B34-61AD2C0D5249}" destId="{9C55095F-4949-40E4-84EA-3BA9B6A2AEAC}" srcOrd="0" destOrd="0" presId="urn:microsoft.com/office/officeart/2005/8/layout/hProcess11"/>
    <dgm:cxn modelId="{D6DFBC8F-89F2-214C-9D9E-8C8E3EA2E78A}"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9E8383F3-876C-D648-B5F4-B8AFC7D34E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Larva</a:t>
          </a:r>
        </a:p>
      </dsp:txBody>
      <dsp:txXfrm>
        <a:off x="41950" y="3003227"/>
        <a:ext cx="2364353" cy="775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590094" y="1711606"/>
        <a:ext cx="1700247"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UZ 12:12</a:t>
          </a:r>
        </a:p>
      </dsp:txBody>
      <dsp:txXfrm>
        <a:off x="476396" y="1711606"/>
        <a:ext cx="3581108" cy="7394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590094" y="1711606"/>
        <a:ext cx="1700247"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3261268" y="1711606"/>
        <a:ext cx="1105173" cy="73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E866-E9D5-E143-86D5-66F9A1742614}">
      <dsp:nvSpPr>
        <dsp:cNvPr id="0" name=""/>
        <dsp:cNvSpPr/>
      </dsp:nvSpPr>
      <dsp:spPr>
        <a:xfrm>
          <a:off x="4142309" y="4838576"/>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4142309" y="1031978"/>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0" y="-5"/>
          <a:ext cx="7026249" cy="6090557"/>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82727" y="4732880"/>
          <a:ext cx="3792906" cy="1357676"/>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r>
            <a:rPr lang="en-US" sz="4800" kern="1200" dirty="0"/>
            <a:t>Manipulating Lipid Stores</a:t>
          </a:r>
        </a:p>
      </dsp:txBody>
      <dsp:txXfrm>
        <a:off x="1182727" y="4732880"/>
        <a:ext cx="3792906" cy="1357676"/>
      </dsp:txXfrm>
    </dsp:sp>
    <dsp:sp modelId="{286E283C-527A-344B-B6C3-7392F428269C}">
      <dsp:nvSpPr>
        <dsp:cNvPr id="0" name=""/>
        <dsp:cNvSpPr/>
      </dsp:nvSpPr>
      <dsp:spPr>
        <a:xfrm>
          <a:off x="8290785" y="214263"/>
          <a:ext cx="2832474" cy="2424308"/>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750563" y="364068"/>
          <a:ext cx="812251" cy="1335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marL="0" lvl="0" indent="0" algn="l" defTabSz="2800350">
            <a:lnSpc>
              <a:spcPct val="90000"/>
            </a:lnSpc>
            <a:spcBef>
              <a:spcPct val="0"/>
            </a:spcBef>
            <a:spcAft>
              <a:spcPct val="35000"/>
            </a:spcAft>
            <a:buNone/>
          </a:pPr>
          <a:endParaRPr lang="en-US" sz="6300" kern="1200" dirty="0"/>
        </a:p>
      </dsp:txBody>
      <dsp:txXfrm>
        <a:off x="10750563" y="364068"/>
        <a:ext cx="812251" cy="1335819"/>
      </dsp:txXfrm>
    </dsp:sp>
    <dsp:sp modelId="{C6626269-55C3-C147-9DA3-7C834308686E}">
      <dsp:nvSpPr>
        <dsp:cNvPr id="0" name=""/>
        <dsp:cNvSpPr/>
      </dsp:nvSpPr>
      <dsp:spPr>
        <a:xfrm>
          <a:off x="7561723" y="3208263"/>
          <a:ext cx="3695399" cy="2864312"/>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84CDA43-8DAE-9E43-89EB-8376C7588AC6}">
      <dsp:nvSpPr>
        <dsp:cNvPr id="0" name=""/>
        <dsp:cNvSpPr/>
      </dsp:nvSpPr>
      <dsp:spPr>
        <a:xfrm>
          <a:off x="10750563" y="3696596"/>
          <a:ext cx="253846" cy="228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marL="0" lvl="0" indent="0" algn="l" defTabSz="1466850">
            <a:lnSpc>
              <a:spcPct val="90000"/>
            </a:lnSpc>
            <a:spcBef>
              <a:spcPct val="0"/>
            </a:spcBef>
            <a:spcAft>
              <a:spcPct val="35000"/>
            </a:spcAft>
            <a:buNone/>
          </a:pPr>
          <a:endParaRPr lang="en-US" sz="3300" kern="1200" dirty="0"/>
        </a:p>
      </dsp:txBody>
      <dsp:txXfrm>
        <a:off x="10750563" y="3696596"/>
        <a:ext cx="253846" cy="22839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3.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4.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5.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6.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7.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8.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9.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10/24/2018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138.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6.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a:t>
            </a:r>
            <a:r>
              <a:rPr lang="en-US" baseline="0" dirty="0" err="1"/>
              <a:t>mmaster’s</a:t>
            </a:r>
            <a:r>
              <a:rPr lang="en-US" baseline="0"/>
              <a:t> I </a:t>
            </a:r>
            <a:r>
              <a:rPr lang="en-US" baseline="0" dirty="0"/>
              <a:t>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14</a:t>
            </a:fld>
            <a:endParaRPr lang="en-US"/>
          </a:p>
        </p:txBody>
      </p:sp>
    </p:spTree>
    <p:extLst>
      <p:ext uri="{BB962C8B-B14F-4D97-AF65-F5344CB8AC3E}">
        <p14:creationId xmlns:p14="http://schemas.microsoft.com/office/powerpoint/2010/main" val="205726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15</a:t>
            </a:fld>
            <a:endParaRPr lang="en-US"/>
          </a:p>
        </p:txBody>
      </p:sp>
    </p:spTree>
    <p:extLst>
      <p:ext uri="{BB962C8B-B14F-4D97-AF65-F5344CB8AC3E}">
        <p14:creationId xmlns:p14="http://schemas.microsoft.com/office/powerpoint/2010/main" val="555760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24</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40</a:t>
            </a:fld>
            <a:endParaRPr lang="en-US"/>
          </a:p>
        </p:txBody>
      </p:sp>
    </p:spTree>
    <p:extLst>
      <p:ext uri="{BB962C8B-B14F-4D97-AF65-F5344CB8AC3E}">
        <p14:creationId xmlns:p14="http://schemas.microsoft.com/office/powerpoint/2010/main" val="1803968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51</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117</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138</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157</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153973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8</a:t>
            </a:fld>
            <a:endParaRPr lang="en-US"/>
          </a:p>
        </p:txBody>
      </p:sp>
    </p:spTree>
    <p:extLst>
      <p:ext uri="{BB962C8B-B14F-4D97-AF65-F5344CB8AC3E}">
        <p14:creationId xmlns:p14="http://schemas.microsoft.com/office/powerpoint/2010/main" val="1570507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10</a:t>
            </a:fld>
            <a:endParaRPr lang="en-US"/>
          </a:p>
        </p:txBody>
      </p:sp>
    </p:spTree>
    <p:extLst>
      <p:ext uri="{BB962C8B-B14F-4D97-AF65-F5344CB8AC3E}">
        <p14:creationId xmlns:p14="http://schemas.microsoft.com/office/powerpoint/2010/main" val="74425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Environmental conditions/resources are cyclic</a:t>
            </a:r>
          </a:p>
          <a:p>
            <a:r>
              <a:rPr lang="en-US" sz="1200" dirty="0"/>
              <a:t>Environmental cues are cyclic and consistent</a:t>
            </a:r>
          </a:p>
          <a:p>
            <a:r>
              <a:rPr lang="en-US" sz="1200" dirty="0"/>
              <a:t>Environmental cues are perceived by insects</a:t>
            </a:r>
          </a:p>
          <a:p>
            <a:r>
              <a:rPr lang="en-US" sz="1200" dirty="0"/>
              <a:t>Insects monitor environmental cues to predict changes in environmental conditions/resources</a:t>
            </a:r>
          </a:p>
          <a:p>
            <a:r>
              <a:rPr lang="en-US" sz="1200" dirty="0"/>
              <a:t>In temperate regions many insects rely on photoperiod</a:t>
            </a:r>
          </a:p>
          <a:p>
            <a:endParaRPr lang="en-US" sz="1200"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12</a:t>
            </a:fld>
            <a:endParaRPr lang="en-US"/>
          </a:p>
        </p:txBody>
      </p:sp>
    </p:spTree>
    <p:extLst>
      <p:ext uri="{BB962C8B-B14F-4D97-AF65-F5344CB8AC3E}">
        <p14:creationId xmlns:p14="http://schemas.microsoft.com/office/powerpoint/2010/main" val="169537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13</a:t>
            </a:fld>
            <a:endParaRPr lang="en-US"/>
          </a:p>
        </p:txBody>
      </p:sp>
    </p:spTree>
    <p:extLst>
      <p:ext uri="{BB962C8B-B14F-4D97-AF65-F5344CB8AC3E}">
        <p14:creationId xmlns:p14="http://schemas.microsoft.com/office/powerpoint/2010/main" val="190795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10/24/2018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5.jp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6.jpg"/></Relationships>
</file>

<file path=ppt/slides/_rels/slide100.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7.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3.wdp"/><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8.tiff"/><Relationship Id="rId2" Type="http://schemas.openxmlformats.org/officeDocument/2006/relationships/image" Target="../media/image127.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3.tiff"/><Relationship Id="rId2" Type="http://schemas.openxmlformats.org/officeDocument/2006/relationships/image" Target="../media/image132.tif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4.tif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9.png"/><Relationship Id="rId4" Type="http://schemas.openxmlformats.org/officeDocument/2006/relationships/diagramLayout" Target="../diagrams/layout8.xml"/><Relationship Id="rId9" Type="http://schemas.openxmlformats.org/officeDocument/2006/relationships/image" Target="../media/image18.emf"/></Relationships>
</file>

<file path=ppt/slides/_rels/slide118.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1.emf"/><Relationship Id="rId2" Type="http://schemas.openxmlformats.org/officeDocument/2006/relationships/image" Target="../media/image15.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diagramLayout" Target="../diagrams/layout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Data" Target="../diagrams/data2.xml"/><Relationship Id="rId17" Type="http://schemas.openxmlformats.org/officeDocument/2006/relationships/image" Target="../media/image29.png"/><Relationship Id="rId2" Type="http://schemas.openxmlformats.org/officeDocument/2006/relationships/notesSlide" Target="../notesSlides/notesSlide9.xml"/><Relationship Id="rId16" Type="http://schemas.microsoft.com/office/2007/relationships/diagramDrawing" Target="../diagrams/drawing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1.emf"/><Relationship Id="rId5" Type="http://schemas.openxmlformats.org/officeDocument/2006/relationships/diagramQuickStyle" Target="../diagrams/quickStyle1.xml"/><Relationship Id="rId15" Type="http://schemas.openxmlformats.org/officeDocument/2006/relationships/diagramColors" Target="../diagrams/colors2.xml"/><Relationship Id="rId10" Type="http://schemas.openxmlformats.org/officeDocument/2006/relationships/image" Target="../media/image28.png"/><Relationship Id="rId4" Type="http://schemas.openxmlformats.org/officeDocument/2006/relationships/diagramLayout" Target="../diagrams/layout1.xml"/><Relationship Id="rId9" Type="http://schemas.openxmlformats.org/officeDocument/2006/relationships/image" Target="../media/image18.emf"/><Relationship Id="rId1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diagramLayout" Target="../diagrams/layout10.xml"/><Relationship Id="rId7" Type="http://schemas.openxmlformats.org/officeDocument/2006/relationships/image" Target="../media/image27.emf"/><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2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44.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Layout" Target="../diagrams/layout13.xml"/><Relationship Id="rId7" Type="http://schemas.openxmlformats.org/officeDocument/2006/relationships/image" Target="../media/image155.tiff"/><Relationship Id="rId12" Type="http://schemas.microsoft.com/office/2007/relationships/diagramDrawing" Target="../diagrams/drawing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openxmlformats.org/officeDocument/2006/relationships/diagramColors" Target="../diagrams/colors14.xml"/><Relationship Id="rId5" Type="http://schemas.openxmlformats.org/officeDocument/2006/relationships/diagramColors" Target="../diagrams/colors13.xml"/><Relationship Id="rId10" Type="http://schemas.openxmlformats.org/officeDocument/2006/relationships/diagramQuickStyle" Target="../diagrams/quickStyle14.xml"/><Relationship Id="rId4" Type="http://schemas.openxmlformats.org/officeDocument/2006/relationships/diagramQuickStyle" Target="../diagrams/quickStyle13.xml"/><Relationship Id="rId9" Type="http://schemas.openxmlformats.org/officeDocument/2006/relationships/diagramLayout" Target="../diagrams/layout14.xml"/></Relationships>
</file>

<file path=ppt/slides/_rels/slide145.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57.png"/><Relationship Id="rId7" Type="http://schemas.openxmlformats.org/officeDocument/2006/relationships/diagramColors" Target="../diagrams/colors15.xml"/><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4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47.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diagramLayout" Target="../diagrams/layout17.xml"/><Relationship Id="rId7" Type="http://schemas.openxmlformats.org/officeDocument/2006/relationships/image" Target="../media/image159.png"/><Relationship Id="rId12" Type="http://schemas.microsoft.com/office/2007/relationships/diagramDrawing" Target="../diagrams/drawing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openxmlformats.org/officeDocument/2006/relationships/diagramColors" Target="../diagrams/colors18.xml"/><Relationship Id="rId5" Type="http://schemas.openxmlformats.org/officeDocument/2006/relationships/diagramColors" Target="../diagrams/colors17.xml"/><Relationship Id="rId10" Type="http://schemas.openxmlformats.org/officeDocument/2006/relationships/diagramQuickStyle" Target="../diagrams/quickStyle18.xml"/><Relationship Id="rId4" Type="http://schemas.openxmlformats.org/officeDocument/2006/relationships/diagramQuickStyle" Target="../diagrams/quickStyle17.xml"/><Relationship Id="rId9" Type="http://schemas.openxmlformats.org/officeDocument/2006/relationships/diagramLayout" Target="../diagrams/layout18.xml"/></Relationships>
</file>

<file path=ppt/slides/_rels/slide14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33.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6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58.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diagramQuickStyle" Target="../diagrams/quickStyle21.xml"/><Relationship Id="rId18" Type="http://schemas.microsoft.com/office/2007/relationships/hdphoto" Target="../media/hdphoto8.wdp"/><Relationship Id="rId3" Type="http://schemas.openxmlformats.org/officeDocument/2006/relationships/diagramLayout" Target="../diagrams/layout20.xml"/><Relationship Id="rId7" Type="http://schemas.openxmlformats.org/officeDocument/2006/relationships/image" Target="../media/image27.emf"/><Relationship Id="rId12" Type="http://schemas.openxmlformats.org/officeDocument/2006/relationships/diagramLayout" Target="../diagrams/layout21.xml"/><Relationship Id="rId17" Type="http://schemas.openxmlformats.org/officeDocument/2006/relationships/image" Target="../media/image163.png"/><Relationship Id="rId2" Type="http://schemas.openxmlformats.org/officeDocument/2006/relationships/diagramData" Target="../diagrams/data20.xml"/><Relationship Id="rId16" Type="http://schemas.openxmlformats.org/officeDocument/2006/relationships/image" Target="../media/image29.png"/><Relationship Id="rId20" Type="http://schemas.openxmlformats.org/officeDocument/2006/relationships/image" Target="../media/image165.png"/><Relationship Id="rId1" Type="http://schemas.openxmlformats.org/officeDocument/2006/relationships/slideLayout" Target="../slideLayouts/slideLayout2.xml"/><Relationship Id="rId6" Type="http://schemas.microsoft.com/office/2007/relationships/diagramDrawing" Target="../diagrams/drawing20.xml"/><Relationship Id="rId11" Type="http://schemas.openxmlformats.org/officeDocument/2006/relationships/diagramData" Target="../diagrams/data21.xml"/><Relationship Id="rId5" Type="http://schemas.openxmlformats.org/officeDocument/2006/relationships/diagramColors" Target="../diagrams/colors20.xml"/><Relationship Id="rId15" Type="http://schemas.microsoft.com/office/2007/relationships/diagramDrawing" Target="../diagrams/drawing21.xml"/><Relationship Id="rId10" Type="http://schemas.openxmlformats.org/officeDocument/2006/relationships/image" Target="../media/image11.emf"/><Relationship Id="rId19" Type="http://schemas.openxmlformats.org/officeDocument/2006/relationships/image" Target="../media/image164.png"/><Relationship Id="rId4" Type="http://schemas.openxmlformats.org/officeDocument/2006/relationships/diagramQuickStyle" Target="../diagrams/quickStyle20.xml"/><Relationship Id="rId9" Type="http://schemas.openxmlformats.org/officeDocument/2006/relationships/image" Target="../media/image28.png"/><Relationship Id="rId14" Type="http://schemas.openxmlformats.org/officeDocument/2006/relationships/diagramColors" Target="../diagrams/colors2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8.tiff"/></Relationships>
</file>

<file path=ppt/slides/_rels/slide1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73.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72.png"/><Relationship Id="rId5" Type="http://schemas.microsoft.com/office/2007/relationships/hdphoto" Target="../media/hdphoto10.wdp"/><Relationship Id="rId10" Type="http://schemas.openxmlformats.org/officeDocument/2006/relationships/image" Target="../media/image174.jpeg"/><Relationship Id="rId4" Type="http://schemas.openxmlformats.org/officeDocument/2006/relationships/image" Target="../media/image171.png"/><Relationship Id="rId9" Type="http://schemas.microsoft.com/office/2007/relationships/hdphoto" Target="../media/hdphoto12.wdp"/></Relationships>
</file>

<file path=ppt/slides/_rels/slide1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37.png"/><Relationship Id="rId5" Type="http://schemas.openxmlformats.org/officeDocument/2006/relationships/diagramQuickStyle" Target="../diagrams/quickStyle3.xml"/><Relationship Id="rId10" Type="http://schemas.openxmlformats.org/officeDocument/2006/relationships/image" Target="../media/image36.png"/><Relationship Id="rId4" Type="http://schemas.openxmlformats.org/officeDocument/2006/relationships/diagramLayout" Target="../diagrams/layout3.xml"/><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1.emf"/><Relationship Id="rId4" Type="http://schemas.openxmlformats.org/officeDocument/2006/relationships/image" Target="../media/image43.tiff"/></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52.tiff"/><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tiff"/><Relationship Id="rId4" Type="http://schemas.openxmlformats.org/officeDocument/2006/relationships/image" Target="../media/image51.tiff"/></Relationships>
</file>

<file path=ppt/slides/_rels/slide3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tif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0.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5.jp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6.jpg"/></Relationships>
</file>

<file path=ppt/slides/_rels/slide5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7.xml"/><Relationship Id="rId7" Type="http://schemas.openxmlformats.org/officeDocument/2006/relationships/image" Target="../media/image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hdphoto" Target="../media/hdphoto1.wdp"/><Relationship Id="rId5" Type="http://schemas.openxmlformats.org/officeDocument/2006/relationships/diagramColors" Target="../diagrams/colors7.xml"/><Relationship Id="rId10" Type="http://schemas.openxmlformats.org/officeDocument/2006/relationships/image" Target="../media/image9.png"/><Relationship Id="rId4" Type="http://schemas.openxmlformats.org/officeDocument/2006/relationships/diagramQuickStyle" Target="../diagrams/quickStyle7.xml"/><Relationship Id="rId9" Type="http://schemas.openxmlformats.org/officeDocument/2006/relationships/image" Target="../media/image65.tiff"/></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jpg"/><Relationship Id="rId7" Type="http://schemas.microsoft.com/office/2007/relationships/hdphoto" Target="../media/hdphoto1.wdp"/><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7.jpeg"/><Relationship Id="rId9" Type="http://schemas.openxmlformats.org/officeDocument/2006/relationships/image" Target="../media/image18.emf"/></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tif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tif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pic>
        <p:nvPicPr>
          <p:cNvPr id="2" name="Picture 1">
            <a:extLst>
              <a:ext uri="{FF2B5EF4-FFF2-40B4-BE49-F238E27FC236}">
                <a16:creationId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8055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a:t>?</a:t>
              </a:r>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a:t>?</a:t>
              </a:r>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a:t>?</a:t>
              </a:r>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a:t>?</a:t>
              </a:r>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a:t>?</a:t>
              </a:r>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a:t>?</a:t>
              </a:r>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a:t>?</a:t>
              </a:r>
            </a:p>
          </p:txBody>
        </p:sp>
        <p:pic>
          <p:nvPicPr>
            <p:cNvPr id="43" name="Content Placeholder 5"/>
            <p:cNvPicPr>
              <a:picLocks noChangeAspect="1"/>
            </p:cNvPicPr>
            <p:nvPr/>
          </p:nvPicPr>
          <p: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a:t>?</a:t>
              </a:r>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a:t>?</a:t>
              </a:r>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a:t>?</a:t>
              </a:r>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a:t>?</a:t>
              </a:r>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a:t>?</a:t>
              </a:r>
            </a:p>
          </p:txBody>
        </p:sp>
      </p:grpSp>
      <p:pic>
        <p:nvPicPr>
          <p:cNvPr id="49" name="Picture 48"/>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a:t>What season is it?</a:t>
            </a:r>
            <a:br>
              <a:rPr lang="en-US" sz="5400" dirty="0"/>
            </a:br>
            <a:r>
              <a:rPr lang="en-US" sz="5400" dirty="0"/>
              <a:t>Should I prepare for diapause?</a:t>
            </a:r>
          </a:p>
        </p:txBody>
      </p:sp>
    </p:spTree>
    <p:extLst>
      <p:ext uri="{BB962C8B-B14F-4D97-AF65-F5344CB8AC3E}">
        <p14:creationId xmlns:p14="http://schemas.microsoft.com/office/powerpoint/2010/main" val="13536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Photoperiod</a:t>
            </a:r>
          </a:p>
        </p:txBody>
      </p:sp>
      <p:sp>
        <p:nvSpPr>
          <p:cNvPr id="13" name="Content Placeholder 12"/>
          <p:cNvSpPr>
            <a:spLocks noGrp="1"/>
          </p:cNvSpPr>
          <p:nvPr>
            <p:ph idx="1"/>
          </p:nvPr>
        </p:nvSpPr>
        <p:spPr>
          <a:xfrm>
            <a:off x="876420" y="1391376"/>
            <a:ext cx="10439159" cy="4351338"/>
          </a:xfrm>
        </p:spPr>
        <p:txBody>
          <a:bodyPr/>
          <a:lstStyle/>
          <a:p>
            <a:r>
              <a:rPr lang="en-US" dirty="0"/>
              <a:t>Used by temperate European corn borers to prepare for winter</a:t>
            </a:r>
          </a:p>
          <a:p>
            <a:r>
              <a:rPr lang="en-US" dirty="0"/>
              <a:t>Historically,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a:t>Summer: 6pm </a:t>
            </a:r>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a:solidFill>
                  <a:schemeClr val="bg1"/>
                </a:solidFill>
              </a:rPr>
              <a:t>Winter: 6pm </a:t>
            </a:r>
          </a:p>
        </p:txBody>
      </p:sp>
    </p:spTree>
    <p:extLst>
      <p:ext uri="{BB962C8B-B14F-4D97-AF65-F5344CB8AC3E}">
        <p14:creationId xmlns:p14="http://schemas.microsoft.com/office/powerpoint/2010/main" val="9190455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a:r>
              <a:rPr lang="en-US" sz="5400" b="1" dirty="0"/>
              <a:t>Photoperiod and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13" name="TextBox 12">
            <a:extLst>
              <a:ext uri="{FF2B5EF4-FFF2-40B4-BE49-F238E27FC236}">
                <a16:creationId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Metabolism and Development suppressed</a:t>
            </a:r>
          </a:p>
          <a:p>
            <a:pPr lvl="1">
              <a:lnSpc>
                <a:spcPct val="110000"/>
              </a:lnSpc>
              <a:spcAft>
                <a:spcPts val="500"/>
              </a:spcAft>
            </a:pPr>
            <a:r>
              <a:rPr lang="en-US" sz="3600" dirty="0"/>
              <a:t>Feeding is terminated*</a:t>
            </a:r>
          </a:p>
          <a:p>
            <a:pPr lvl="1">
              <a:lnSpc>
                <a:spcPct val="110000"/>
              </a:lnSpc>
              <a:spcAft>
                <a:spcPts val="500"/>
              </a:spcAft>
            </a:pPr>
            <a:r>
              <a:rPr lang="en-US" sz="3600" dirty="0"/>
              <a:t>Preparation for diapause</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a16="http://schemas.microsoft.com/office/drawing/2014/main"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a16="http://schemas.microsoft.com/office/drawing/2014/main" id="{5E978AFB-8044-447C-877B-AB3FFD8E9EE7}"/>
              </a:ext>
            </a:extLst>
          </p:cNvPr>
          <p:cNvSpPr/>
          <p:nvPr/>
        </p:nvSpPr>
        <p:spPr>
          <a:xfrm>
            <a:off x="8954863" y="2917470"/>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Carbohydrates</a:t>
            </a:r>
          </a:p>
        </p:txBody>
      </p:sp>
      <p:sp>
        <p:nvSpPr>
          <p:cNvPr id="13" name="Minus 9">
            <a:extLst>
              <a:ext uri="{FF2B5EF4-FFF2-40B4-BE49-F238E27FC236}">
                <a16:creationId xmlns:a16="http://schemas.microsoft.com/office/drawing/2014/main" id="{37080D61-B1A1-4D83-9439-220BE81BD2B2}"/>
              </a:ext>
            </a:extLst>
          </p:cNvPr>
          <p:cNvSpPr/>
          <p:nvPr/>
        </p:nvSpPr>
        <p:spPr>
          <a:xfrm>
            <a:off x="7222247" y="4579499"/>
            <a:ext cx="222104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0" name="Minus 7">
            <a:extLst>
              <a:ext uri="{FF2B5EF4-FFF2-40B4-BE49-F238E27FC236}">
                <a16:creationId xmlns:a16="http://schemas.microsoft.com/office/drawing/2014/main" id="{5E978AFB-8044-447C-877B-AB3FFD8E9EE7}"/>
              </a:ext>
            </a:extLst>
          </p:cNvPr>
          <p:cNvSpPr/>
          <p:nvPr/>
        </p:nvSpPr>
        <p:spPr>
          <a:xfrm>
            <a:off x="7222247" y="1087302"/>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Lipids</a:t>
            </a:r>
          </a:p>
        </p:txBody>
      </p:sp>
    </p:spTree>
    <p:extLst>
      <p:ext uri="{BB962C8B-B14F-4D97-AF65-F5344CB8AC3E}">
        <p14:creationId xmlns:p14="http://schemas.microsoft.com/office/powerpoint/2010/main" val="133536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a16="http://schemas.microsoft.com/office/drawing/2014/main"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a16="http://schemas.microsoft.com/office/drawing/2014/main"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a16="http://schemas.microsoft.com/office/drawing/2014/main"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a16="http://schemas.microsoft.com/office/drawing/2014/main"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1914372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a:solidFill>
                  <a:schemeClr val="tx1"/>
                </a:solidFill>
              </a:rPr>
              <a:t>Do diapausing larvae have more </a:t>
            </a:r>
            <a:r>
              <a:rPr lang="en-US" sz="4000" b="1" u="sng" dirty="0">
                <a:solidFill>
                  <a:schemeClr val="tx1"/>
                </a:solidFill>
              </a:rPr>
              <a:t>LEAN MASS</a:t>
            </a:r>
            <a:endParaRPr lang="en-US" sz="4000" dirty="0">
              <a:solidFill>
                <a:schemeClr val="tx1"/>
              </a:solidFill>
            </a:endParaRPr>
          </a:p>
          <a:p>
            <a:pPr marL="1309688" indent="-742950" algn="ctr">
              <a:lnSpc>
                <a:spcPct val="150000"/>
              </a:lnSpc>
              <a:buFont typeface="+mj-lt"/>
              <a:buAutoNum type="arabicPeriod"/>
              <a:tabLst>
                <a:tab pos="11366500" algn="l"/>
              </a:tabLst>
            </a:pPr>
            <a:r>
              <a:rPr lang="en-US" sz="4000" dirty="0">
                <a:solidFill>
                  <a:schemeClr val="tx1"/>
                </a:solidFill>
              </a:rPr>
              <a:t>Do diapausing larvae have greater </a:t>
            </a:r>
            <a:r>
              <a:rPr lang="en-US" sz="4000" b="1" u="sng" dirty="0">
                <a:solidFill>
                  <a:schemeClr val="tx1"/>
                </a:solidFill>
              </a:rPr>
              <a:t>LIPID MASS</a:t>
            </a:r>
            <a:endParaRPr lang="en-US" sz="4000" dirty="0">
              <a:solidFill>
                <a:schemeClr val="tx1"/>
              </a:solidFill>
            </a:endParaRPr>
          </a:p>
        </p:txBody>
      </p:sp>
    </p:spTree>
    <p:extLst>
      <p:ext uri="{BB962C8B-B14F-4D97-AF65-F5344CB8AC3E}">
        <p14:creationId xmlns:p14="http://schemas.microsoft.com/office/powerpoint/2010/main" val="12672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524485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75380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LEAN/LIPID</a:t>
            </a:r>
            <a:r>
              <a:rPr lang="en-US" dirty="0"/>
              <a:t> mass accumulation</a:t>
            </a:r>
          </a:p>
        </p:txBody>
      </p:sp>
      <p:graphicFrame>
        <p:nvGraphicFramePr>
          <p:cNvPr id="4" name="Chart 3">
            <a:extLst>
              <a:ext uri="{FF2B5EF4-FFF2-40B4-BE49-F238E27FC236}">
                <a16:creationId xmlns:a16="http://schemas.microsoft.com/office/drawing/2014/main" id="{E37908D7-9AAD-4912-ACF8-AE974CA0D79B}"/>
              </a:ext>
            </a:extLst>
          </p:cNvPr>
          <p:cNvGraphicFramePr/>
          <p:nvPr>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8441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id="{4387E65F-C676-4C68-BE73-12A020E89F13}"/>
              </a:ext>
            </a:extLst>
          </p:cNvPr>
          <p:cNvGraphicFramePr>
            <a:graphicFrameLocks noGrp="1"/>
          </p:cNvGraphicFramePr>
          <p:nvPr>
            <p:extLst>
              <p:ext uri="{D42A27DB-BD31-4B8C-83A1-F6EECF244321}">
                <p14:modId xmlns:p14="http://schemas.microsoft.com/office/powerpoint/2010/main" val="1106326890"/>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a16="http://schemas.microsoft.com/office/drawing/2014/main" val="1718581615"/>
                    </a:ext>
                  </a:extLst>
                </a:gridCol>
                <a:gridCol w="2814769">
                  <a:extLst>
                    <a:ext uri="{9D8B030D-6E8A-4147-A177-3AD203B41FA5}">
                      <a16:colId xmlns:a16="http://schemas.microsoft.com/office/drawing/2014/main"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Eric</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517350420"/>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a:t>LEAN/LIPID</a:t>
            </a:r>
            <a:r>
              <a:rPr lang="en-US" dirty="0"/>
              <a:t> mass depletion</a:t>
            </a:r>
          </a:p>
        </p:txBody>
      </p:sp>
      <p:sp>
        <p:nvSpPr>
          <p:cNvPr id="6" name="Rectangle 5"/>
          <p:cNvSpPr/>
          <p:nvPr/>
        </p:nvSpPr>
        <p:spPr>
          <a:xfrm>
            <a:off x="2750723" y="5266871"/>
            <a:ext cx="3067506" cy="635902"/>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328604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a:t>
            </a:r>
          </a:p>
          <a:p>
            <a:pPr marL="566738" algn="ctr">
              <a:tabLst>
                <a:tab pos="11366500" algn="l"/>
              </a:tabLst>
            </a:pPr>
            <a:r>
              <a:rPr lang="en-US" sz="4800" dirty="0">
                <a:solidFill>
                  <a:schemeClr val="tx1"/>
                </a:solidFill>
              </a:rPr>
              <a:t>Increased diapause length is associated with increased nutrient storage.</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When do I compare individuals?</a:t>
            </a:r>
            <a:endParaRPr lang="en-US" sz="4000" dirty="0">
              <a:solidFill>
                <a:schemeClr val="tx1"/>
              </a:solidFill>
            </a:endParaRP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
        <p:nvSpPr>
          <p:cNvPr id="5" name="Content Placeholder 2"/>
          <p:cNvSpPr txBox="1">
            <a:spLocks/>
          </p:cNvSpPr>
          <p:nvPr/>
        </p:nvSpPr>
        <p:spPr>
          <a:xfrm>
            <a:off x="0" y="2701532"/>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larvae respond?</a:t>
            </a:r>
          </a:p>
        </p:txBody>
      </p:sp>
      <p:pic>
        <p:nvPicPr>
          <p:cNvPr id="4"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a16="http://schemas.microsoft.com/office/drawing/2014/main"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pic>
        <p:nvPicPr>
          <p:cNvPr id="8" name="Picture 7"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a16="http://schemas.microsoft.com/office/drawing/2014/main"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a16="http://schemas.microsoft.com/office/drawing/2014/main"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Diapause</a:t>
              </a:r>
            </a:p>
          </p:txBody>
        </p:sp>
      </p:grpSp>
      <p:pic>
        <p:nvPicPr>
          <p:cNvPr id="21" name="Picture 20"/>
          <p:cNvPicPr>
            <a:picLocks noChangeAspect="1"/>
          </p:cNvPicPr>
          <p:nvPr/>
        </p:nvPicPr>
        <p:blipFill>
          <a:blip r:embed="rId4"/>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Not in Diapause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833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734480243"/>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2065" y="4695024"/>
            <a:ext cx="1547825" cy="1107592"/>
          </a:xfrm>
          <a:prstGeom prst="rect">
            <a:avLst/>
          </a:prstGeom>
        </p:spPr>
      </p:pic>
      <p:sp>
        <p:nvSpPr>
          <p:cNvPr id="8" name="Rectangle 7">
            <a:extLst>
              <a:ext uri="{FF2B5EF4-FFF2-40B4-BE49-F238E27FC236}">
                <a16:creationId xmlns:a16="http://schemas.microsoft.com/office/drawing/2014/main" id="{D8656982-5B13-4EB8-BBC5-21642C649F27}"/>
              </a:ext>
            </a:extLst>
          </p:cNvPr>
          <p:cNvSpPr/>
          <p:nvPr/>
        </p:nvSpPr>
        <p:spPr>
          <a:xfrm rot="16036543">
            <a:off x="9028293" y="839996"/>
            <a:ext cx="1430645" cy="1308699"/>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6" name="Straight Arrow Connector 5"/>
          <p:cNvCxnSpPr/>
          <p:nvPr/>
        </p:nvCxnSpPr>
        <p:spPr>
          <a:xfrm flipH="1" flipV="1">
            <a:off x="8357616" y="3236976"/>
            <a:ext cx="698390" cy="1024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41264" y="2724912"/>
            <a:ext cx="1073745" cy="5120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37949" y="2239961"/>
            <a:ext cx="2097434" cy="461665"/>
          </a:xfrm>
          <a:prstGeom prst="rect">
            <a:avLst/>
          </a:prstGeom>
          <a:noFill/>
        </p:spPr>
        <p:txBody>
          <a:bodyPr wrap="none" rtlCol="0">
            <a:spAutoFit/>
          </a:bodyPr>
          <a:lstStyle/>
          <a:p>
            <a:r>
              <a:rPr lang="en-US" sz="2400"/>
              <a:t>Short-Diapause</a:t>
            </a:r>
          </a:p>
        </p:txBody>
      </p:sp>
      <p:sp>
        <p:nvSpPr>
          <p:cNvPr id="13" name="TextBox 12"/>
          <p:cNvSpPr txBox="1"/>
          <p:nvPr/>
        </p:nvSpPr>
        <p:spPr>
          <a:xfrm>
            <a:off x="8245784" y="4325692"/>
            <a:ext cx="2029723" cy="461665"/>
          </a:xfrm>
          <a:prstGeom prst="rect">
            <a:avLst/>
          </a:prstGeom>
          <a:noFill/>
        </p:spPr>
        <p:txBody>
          <a:bodyPr wrap="none" rtlCol="0">
            <a:spAutoFit/>
          </a:bodyPr>
          <a:lstStyle/>
          <a:p>
            <a:r>
              <a:rPr lang="en-US" sz="2400" dirty="0"/>
              <a:t>Long-Diapause</a:t>
            </a:r>
          </a:p>
        </p:txBody>
      </p:sp>
    </p:spTree>
    <p:extLst>
      <p:ext uri="{BB962C8B-B14F-4D97-AF65-F5344CB8AC3E}">
        <p14:creationId xmlns:p14="http://schemas.microsoft.com/office/powerpoint/2010/main" val="1059268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642161927"/>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D8656982-5B13-4EB8-BBC5-21642C649F27}"/>
              </a:ext>
            </a:extLst>
          </p:cNvPr>
          <p:cNvSpPr/>
          <p:nvPr/>
        </p:nvSpPr>
        <p:spPr>
          <a:xfrm rot="16036543">
            <a:off x="3443800" y="1403441"/>
            <a:ext cx="466543" cy="449078"/>
          </a:xfrm>
          <a:prstGeom prst="rect">
            <a:avLst/>
          </a:prstGeom>
          <a:blipFill rotWithShape="1">
            <a:blip r:embed="rId3"/>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2" name="TextBox 11"/>
          <p:cNvSpPr txBox="1"/>
          <p:nvPr/>
        </p:nvSpPr>
        <p:spPr>
          <a:xfrm>
            <a:off x="9034272" y="5105400"/>
            <a:ext cx="2139518" cy="461665"/>
          </a:xfrm>
          <a:prstGeom prst="rect">
            <a:avLst/>
          </a:prstGeom>
          <a:solidFill>
            <a:schemeClr val="accent3"/>
          </a:solidFill>
        </p:spPr>
        <p:txBody>
          <a:bodyPr wrap="square" rtlCol="0">
            <a:spAutoFit/>
          </a:bodyPr>
          <a:lstStyle/>
          <a:p>
            <a:r>
              <a:rPr lang="en-US" sz="2400" b="1" dirty="0"/>
              <a:t>Long-Diapause</a:t>
            </a:r>
          </a:p>
        </p:txBody>
      </p:sp>
      <p:cxnSp>
        <p:nvCxnSpPr>
          <p:cNvPr id="14" name="Straight Connector 13"/>
          <p:cNvCxnSpPr/>
          <p:nvPr/>
        </p:nvCxnSpPr>
        <p:spPr>
          <a:xfrm>
            <a:off x="4297680" y="312516"/>
            <a:ext cx="0" cy="6418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animal, invertebrate, mollusk, person&#10;&#10;Description generated with very high confidence">
            <a:extLst>
              <a:ext uri="{FF2B5EF4-FFF2-40B4-BE49-F238E27FC236}">
                <a16:creationId xmlns:a16="http://schemas.microsoft.com/office/drawing/2014/main" id="{C0889D07-AA86-4704-A623-BEEECFC529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Tree>
    <p:extLst>
      <p:ext uri="{BB962C8B-B14F-4D97-AF65-F5344CB8AC3E}">
        <p14:creationId xmlns:p14="http://schemas.microsoft.com/office/powerpoint/2010/main" val="182215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491383166"/>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8" name="Rectangle 7">
            <a:extLst>
              <a:ext uri="{FF2B5EF4-FFF2-40B4-BE49-F238E27FC236}">
                <a16:creationId xmlns:a16="http://schemas.microsoft.com/office/drawing/2014/main" id="{D8656982-5B13-4EB8-BBC5-21642C649F27}"/>
              </a:ext>
            </a:extLst>
          </p:cNvPr>
          <p:cNvSpPr/>
          <p:nvPr/>
        </p:nvSpPr>
        <p:spPr>
          <a:xfrm rot="16036543">
            <a:off x="3443800" y="1403441"/>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2" name="TextBox 11"/>
          <p:cNvSpPr txBox="1"/>
          <p:nvPr/>
        </p:nvSpPr>
        <p:spPr>
          <a:xfrm>
            <a:off x="9034272" y="5105400"/>
            <a:ext cx="2139518" cy="461665"/>
          </a:xfrm>
          <a:prstGeom prst="rect">
            <a:avLst/>
          </a:prstGeom>
          <a:solidFill>
            <a:schemeClr val="accent3"/>
          </a:solidFill>
        </p:spPr>
        <p:txBody>
          <a:bodyPr wrap="square" rtlCol="0">
            <a:spAutoFit/>
          </a:bodyPr>
          <a:lstStyle/>
          <a:p>
            <a:r>
              <a:rPr lang="en-US" sz="2400" b="1" dirty="0"/>
              <a:t>Long-Diapause</a:t>
            </a:r>
          </a:p>
        </p:txBody>
      </p:sp>
      <p:cxnSp>
        <p:nvCxnSpPr>
          <p:cNvPr id="14" name="Straight Connector 13"/>
          <p:cNvCxnSpPr/>
          <p:nvPr/>
        </p:nvCxnSpPr>
        <p:spPr>
          <a:xfrm>
            <a:off x="4297680" y="312516"/>
            <a:ext cx="0" cy="6418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034272" y="2016461"/>
            <a:ext cx="2139518" cy="461665"/>
          </a:xfrm>
          <a:prstGeom prst="rect">
            <a:avLst/>
          </a:prstGeom>
          <a:solidFill>
            <a:schemeClr val="accent4"/>
          </a:solidFill>
        </p:spPr>
        <p:txBody>
          <a:bodyPr wrap="square" rtlCol="0">
            <a:spAutoFit/>
          </a:bodyPr>
          <a:lstStyle/>
          <a:p>
            <a:r>
              <a:rPr lang="en-US" sz="2400" b="1" dirty="0">
                <a:solidFill>
                  <a:schemeClr val="bg1"/>
                </a:solidFill>
              </a:rPr>
              <a:t>Short-Diapause</a:t>
            </a:r>
          </a:p>
        </p:txBody>
      </p:sp>
      <p:sp>
        <p:nvSpPr>
          <p:cNvPr id="10" name="Rectangle 9">
            <a:extLst>
              <a:ext uri="{FF2B5EF4-FFF2-40B4-BE49-F238E27FC236}">
                <a16:creationId xmlns:a16="http://schemas.microsoft.com/office/drawing/2014/main" id="{6E6006AB-0097-4EAF-8339-E8CB321E215E}"/>
              </a:ext>
            </a:extLst>
          </p:cNvPr>
          <p:cNvSpPr/>
          <p:nvPr/>
        </p:nvSpPr>
        <p:spPr>
          <a:xfrm rot="16036543">
            <a:off x="11175891" y="2662264"/>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90069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9"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Separating Shallow Diapause and Deep Diapause</a:t>
            </a:r>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E796112-1D5B-4D3E-BEF8-557A3F037F66}"/>
              </a:ext>
            </a:extLst>
          </p:cNvPr>
          <p:cNvPicPr>
            <a:picLocks noChangeAspect="1"/>
          </p:cNvPicPr>
          <p:nvPr/>
        </p:nvPicPr>
        <p:blipFill rotWithShape="1">
          <a:blip r:embed="rId2"/>
          <a:srcRect l="3000" r="21286" b="5555"/>
          <a:stretch/>
        </p:blipFill>
        <p:spPr>
          <a:xfrm>
            <a:off x="2177940" y="1313860"/>
            <a:ext cx="8012981" cy="5014161"/>
          </a:xfrm>
          <a:prstGeom prst="rect">
            <a:avLst/>
          </a:prstGeom>
        </p:spPr>
      </p:pic>
      <p:sp>
        <p:nvSpPr>
          <p:cNvPr id="2" name="Rectangle 1">
            <a:extLst>
              <a:ext uri="{FF2B5EF4-FFF2-40B4-BE49-F238E27FC236}">
                <a16:creationId xmlns:a16="http://schemas.microsoft.com/office/drawing/2014/main" id="{E7E3B844-2012-4A57-A751-303A46516047}"/>
              </a:ext>
            </a:extLst>
          </p:cNvPr>
          <p:cNvSpPr/>
          <p:nvPr/>
        </p:nvSpPr>
        <p:spPr>
          <a:xfrm>
            <a:off x="1669301" y="3066560"/>
            <a:ext cx="459232"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tx1"/>
                </a:solidFill>
              </a:rPr>
              <a:t>Mass (g)</a:t>
            </a:r>
          </a:p>
        </p:txBody>
      </p:sp>
      <p:sp>
        <p:nvSpPr>
          <p:cNvPr id="7" name="Rectangle 6">
            <a:extLst>
              <a:ext uri="{FF2B5EF4-FFF2-40B4-BE49-F238E27FC236}">
                <a16:creationId xmlns:a16="http://schemas.microsoft.com/office/drawing/2014/main" id="{E7E3B844-2012-4A57-A751-303A46516047}"/>
              </a:ext>
            </a:extLst>
          </p:cNvPr>
          <p:cNvSpPr/>
          <p:nvPr/>
        </p:nvSpPr>
        <p:spPr>
          <a:xfrm>
            <a:off x="5109029" y="6328021"/>
            <a:ext cx="2150802" cy="36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dirty="0">
                <a:solidFill>
                  <a:schemeClr val="tx1"/>
                </a:solidFill>
              </a:rPr>
              <a:t>Time (days)</a:t>
            </a:r>
          </a:p>
        </p:txBody>
      </p:sp>
      <p:sp>
        <p:nvSpPr>
          <p:cNvPr id="9" name="Rectangle 8"/>
          <p:cNvSpPr/>
          <p:nvPr/>
        </p:nvSpPr>
        <p:spPr>
          <a:xfrm>
            <a:off x="7575420" y="164565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38154" y="172108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7861923" y="179067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52897" y="209348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929127" y="202388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38041" y="1645650"/>
            <a:ext cx="1548780" cy="307777"/>
          </a:xfrm>
          <a:prstGeom prst="rect">
            <a:avLst/>
          </a:prstGeom>
          <a:noFill/>
        </p:spPr>
        <p:txBody>
          <a:bodyPr wrap="square" rtlCol="0">
            <a:spAutoFit/>
          </a:bodyPr>
          <a:lstStyle/>
          <a:p>
            <a:r>
              <a:rPr lang="en-US" sz="1400" b="1"/>
              <a:t>Shallow Diapause</a:t>
            </a:r>
            <a:endParaRPr lang="en-US" sz="1400" b="1" dirty="0"/>
          </a:p>
        </p:txBody>
      </p:sp>
      <p:sp>
        <p:nvSpPr>
          <p:cNvPr id="17" name="TextBox 16"/>
          <p:cNvSpPr txBox="1"/>
          <p:nvPr/>
        </p:nvSpPr>
        <p:spPr>
          <a:xfrm>
            <a:off x="8338041" y="1929513"/>
            <a:ext cx="1548780" cy="307777"/>
          </a:xfrm>
          <a:prstGeom prst="rect">
            <a:avLst/>
          </a:prstGeom>
          <a:noFill/>
        </p:spPr>
        <p:txBody>
          <a:bodyPr wrap="square" rtlCol="0">
            <a:spAutoFit/>
          </a:bodyPr>
          <a:lstStyle/>
          <a:p>
            <a:r>
              <a:rPr lang="en-US" sz="1400" b="1"/>
              <a:t>Deep Diapause</a:t>
            </a:r>
            <a:endParaRPr lang="en-US" sz="1400" b="1" dirty="0"/>
          </a:p>
        </p:txBody>
      </p:sp>
    </p:spTree>
    <p:extLst>
      <p:ext uri="{BB962C8B-B14F-4D97-AF65-F5344CB8AC3E}">
        <p14:creationId xmlns:p14="http://schemas.microsoft.com/office/powerpoint/2010/main" val="1295111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2387" y="1724829"/>
            <a:ext cx="615553" cy="3865489"/>
          </a:xfrm>
          <a:prstGeom prst="rect">
            <a:avLst/>
          </a:prstGeom>
          <a:noFill/>
        </p:spPr>
        <p:txBody>
          <a:bodyPr vert="vert270" wrap="square" rtlCol="0">
            <a:spAutoFit/>
          </a:bodyPr>
          <a:lstStyle/>
          <a:p>
            <a:r>
              <a:rPr lang="en-US" sz="2800" dirty="0"/>
              <a:t>CO</a:t>
            </a:r>
            <a:r>
              <a:rPr lang="en-US" sz="2800" baseline="-25000" dirty="0"/>
              <a:t>2 </a:t>
            </a:r>
            <a:r>
              <a:rPr lang="en-US" sz="2800" dirty="0"/>
              <a:t> Production (µ/g/min)</a:t>
            </a:r>
            <a:endParaRPr lang="en-US" sz="2800" baseline="-25000" dirty="0"/>
          </a:p>
        </p:txBody>
      </p:sp>
      <p:sp>
        <p:nvSpPr>
          <p:cNvPr id="6" name="TextBox 5"/>
          <p:cNvSpPr txBox="1"/>
          <p:nvPr/>
        </p:nvSpPr>
        <p:spPr>
          <a:xfrm>
            <a:off x="5153355" y="6274702"/>
            <a:ext cx="1885287" cy="523220"/>
          </a:xfrm>
          <a:prstGeom prst="rect">
            <a:avLst/>
          </a:prstGeom>
          <a:noFill/>
        </p:spPr>
        <p:txBody>
          <a:bodyPr vert="horz" wrap="square" rtlCol="0">
            <a:spAutoFit/>
          </a:bodyPr>
          <a:lstStyle/>
          <a:p>
            <a:r>
              <a:rPr lang="en-US" sz="2800"/>
              <a:t>Time (days)</a:t>
            </a:r>
            <a:endParaRPr lang="en-US" sz="2800" baseline="-25000" dirty="0"/>
          </a:p>
        </p:txBody>
      </p:sp>
      <p:pic>
        <p:nvPicPr>
          <p:cNvPr id="27" name="Picture 26"/>
          <p:cNvPicPr>
            <a:picLocks noChangeAspect="1"/>
          </p:cNvPicPr>
          <p:nvPr/>
        </p:nvPicPr>
        <p:blipFill rotWithShape="1">
          <a:blip r:embed="rId2"/>
          <a:srcRect l="4242" t="-606" r="20667" b="5439"/>
          <a:stretch/>
        </p:blipFill>
        <p:spPr>
          <a:xfrm>
            <a:off x="2276669" y="1314929"/>
            <a:ext cx="7914252" cy="5014162"/>
          </a:xfrm>
          <a:prstGeom prst="rect">
            <a:avLst/>
          </a:prstGeom>
        </p:spPr>
      </p:pic>
      <p:sp>
        <p:nvSpPr>
          <p:cNvPr id="17" name="Rectangle 16">
            <a:extLst>
              <a:ext uri="{FF2B5EF4-FFF2-40B4-BE49-F238E27FC236}">
                <a16:creationId xmlns:a16="http://schemas.microsoft.com/office/drawing/2014/main" id="{BD4009B0-DAEB-4EE8-B969-5240D51F807F}"/>
              </a:ext>
            </a:extLst>
          </p:cNvPr>
          <p:cNvSpPr/>
          <p:nvPr/>
        </p:nvSpPr>
        <p:spPr>
          <a:xfrm>
            <a:off x="7538097" y="157980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68DE4E7-79C1-4CF0-9D4F-98D68F8C6BDA}"/>
              </a:ext>
            </a:extLst>
          </p:cNvPr>
          <p:cNvSpPr/>
          <p:nvPr/>
        </p:nvSpPr>
        <p:spPr>
          <a:xfrm>
            <a:off x="7900831" y="165523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3D2DBA0-5406-45C9-8AFC-3AB7E9541D6B}"/>
              </a:ext>
            </a:extLst>
          </p:cNvPr>
          <p:cNvCxnSpPr/>
          <p:nvPr/>
        </p:nvCxnSpPr>
        <p:spPr>
          <a:xfrm>
            <a:off x="7824600" y="172482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1FA676-1FC8-43BC-861C-414DF08AE757}"/>
              </a:ext>
            </a:extLst>
          </p:cNvPr>
          <p:cNvCxnSpPr/>
          <p:nvPr/>
        </p:nvCxnSpPr>
        <p:spPr>
          <a:xfrm>
            <a:off x="7815574" y="202763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825871D-B384-42A5-AD5E-80BED8A78D36}"/>
              </a:ext>
            </a:extLst>
          </p:cNvPr>
          <p:cNvSpPr/>
          <p:nvPr/>
        </p:nvSpPr>
        <p:spPr>
          <a:xfrm>
            <a:off x="7891804" y="195803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E6093AA-C79C-471C-87A8-8F20A30AC53E}"/>
              </a:ext>
            </a:extLst>
          </p:cNvPr>
          <p:cNvSpPr txBox="1"/>
          <p:nvPr/>
        </p:nvSpPr>
        <p:spPr>
          <a:xfrm>
            <a:off x="8300718" y="1579800"/>
            <a:ext cx="1548780" cy="307777"/>
          </a:xfrm>
          <a:prstGeom prst="rect">
            <a:avLst/>
          </a:prstGeom>
          <a:noFill/>
        </p:spPr>
        <p:txBody>
          <a:bodyPr wrap="square" rtlCol="0">
            <a:spAutoFit/>
          </a:bodyPr>
          <a:lstStyle/>
          <a:p>
            <a:r>
              <a:rPr lang="en-US" sz="1400" b="1"/>
              <a:t>Shallow Diapause</a:t>
            </a:r>
            <a:endParaRPr lang="en-US" sz="1400" b="1" dirty="0"/>
          </a:p>
        </p:txBody>
      </p:sp>
      <p:sp>
        <p:nvSpPr>
          <p:cNvPr id="23" name="TextBox 22">
            <a:extLst>
              <a:ext uri="{FF2B5EF4-FFF2-40B4-BE49-F238E27FC236}">
                <a16:creationId xmlns:a16="http://schemas.microsoft.com/office/drawing/2014/main" id="{446C9373-6871-464C-8F3B-7DFEE4AE139A}"/>
              </a:ext>
            </a:extLst>
          </p:cNvPr>
          <p:cNvSpPr txBox="1"/>
          <p:nvPr/>
        </p:nvSpPr>
        <p:spPr>
          <a:xfrm>
            <a:off x="8300718" y="1863663"/>
            <a:ext cx="1548780" cy="307777"/>
          </a:xfrm>
          <a:prstGeom prst="rect">
            <a:avLst/>
          </a:prstGeom>
          <a:noFill/>
        </p:spPr>
        <p:txBody>
          <a:bodyPr wrap="square" rtlCol="0">
            <a:spAutoFit/>
          </a:bodyPr>
          <a:lstStyle/>
          <a:p>
            <a:r>
              <a:rPr lang="en-US" sz="1400" b="1"/>
              <a:t>Deep Diapause</a:t>
            </a:r>
            <a:endParaRPr lang="en-US" sz="1400" b="1" dirty="0"/>
          </a:p>
        </p:txBody>
      </p:sp>
      <p:sp>
        <p:nvSpPr>
          <p:cNvPr id="25" name="TextBox 24">
            <a:extLst>
              <a:ext uri="{FF2B5EF4-FFF2-40B4-BE49-F238E27FC236}">
                <a16:creationId xmlns:a16="http://schemas.microsoft.com/office/drawing/2014/main" id="{66D06804-988B-49DB-82A1-05A8735EEC2C}"/>
              </a:ext>
            </a:extLst>
          </p:cNvPr>
          <p:cNvSpPr txBox="1"/>
          <p:nvPr/>
        </p:nvSpPr>
        <p:spPr>
          <a:xfrm>
            <a:off x="0" y="869605"/>
            <a:ext cx="322107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(CO</a:t>
            </a:r>
            <a:r>
              <a:rPr lang="en-US" sz="1400" baseline="-25000" dirty="0"/>
              <a:t>2</a:t>
            </a:r>
            <a:r>
              <a:rPr lang="en-US" sz="1400" dirty="0"/>
              <a:t> production ～  Diapause Phenotype)</a:t>
            </a:r>
          </a:p>
        </p:txBody>
      </p:sp>
      <p:sp>
        <p:nvSpPr>
          <p:cNvPr id="26" name="TextBox 25">
            <a:extLst>
              <a:ext uri="{FF2B5EF4-FFF2-40B4-BE49-F238E27FC236}">
                <a16:creationId xmlns:a16="http://schemas.microsoft.com/office/drawing/2014/main" id="{F685DF78-BBFA-4D35-B003-4AFC2C17C938}"/>
              </a:ext>
            </a:extLst>
          </p:cNvPr>
          <p:cNvSpPr txBox="1"/>
          <p:nvPr/>
        </p:nvSpPr>
        <p:spPr>
          <a:xfrm>
            <a:off x="6672196" y="3954832"/>
            <a:ext cx="3077637" cy="307777"/>
          </a:xfrm>
          <a:prstGeom prst="rect">
            <a:avLst/>
          </a:prstGeom>
          <a:solidFill>
            <a:schemeClr val="bg1"/>
          </a:solidFill>
        </p:spPr>
        <p:txBody>
          <a:bodyPr wrap="none" rtlCol="0">
            <a:spAutoFit/>
          </a:bodyPr>
          <a:lstStyle/>
          <a:p>
            <a:r>
              <a:rPr lang="en-US" sz="1400" b="1" dirty="0"/>
              <a:t>t-value= -1.033, </a:t>
            </a:r>
            <a:r>
              <a:rPr lang="en-US" sz="1400" b="1" dirty="0" err="1"/>
              <a:t>Df</a:t>
            </a:r>
            <a:r>
              <a:rPr lang="en-US" sz="1400" b="1" dirty="0"/>
              <a:t>=14, P-value = 0.319</a:t>
            </a:r>
          </a:p>
        </p:txBody>
      </p:sp>
    </p:spTree>
    <p:extLst>
      <p:ext uri="{BB962C8B-B14F-4D97-AF65-F5344CB8AC3E}">
        <p14:creationId xmlns:p14="http://schemas.microsoft.com/office/powerpoint/2010/main" val="2062237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609114"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8"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Tree>
    <p:extLst>
      <p:ext uri="{BB962C8B-B14F-4D97-AF65-F5344CB8AC3E}">
        <p14:creationId xmlns:p14="http://schemas.microsoft.com/office/powerpoint/2010/main" val="90428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Why compare at the wandering stage?</a:t>
            </a:r>
          </a:p>
        </p:txBody>
      </p:sp>
    </p:spTree>
    <p:extLst>
      <p:ext uri="{BB962C8B-B14F-4D97-AF65-F5344CB8AC3E}">
        <p14:creationId xmlns:p14="http://schemas.microsoft.com/office/powerpoint/2010/main" val="65007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rot="5400000">
            <a:off x="5794665" y="1299250"/>
            <a:ext cx="6414870" cy="4288200"/>
          </a:xfrm>
          <a:prstGeom prst="rect">
            <a:avLst/>
          </a:prstGeom>
        </p:spPr>
      </p:pic>
      <p:grpSp>
        <p:nvGrpSpPr>
          <p:cNvPr id="9" name="Group 8"/>
          <p:cNvGrpSpPr/>
          <p:nvPr/>
        </p:nvGrpSpPr>
        <p:grpSpPr>
          <a:xfrm>
            <a:off x="815701" y="557922"/>
            <a:ext cx="2180273" cy="2445881"/>
            <a:chOff x="815701" y="900823"/>
            <a:chExt cx="2180273" cy="2445881"/>
          </a:xfrm>
        </p:grpSpPr>
        <p:pic>
          <p:nvPicPr>
            <p:cNvPr id="6" name="Picture 5"/>
            <p:cNvPicPr>
              <a:picLocks noChangeAspect="1"/>
            </p:cNvPicPr>
            <p:nvPr/>
          </p:nvPicPr>
          <p:blipFill rotWithShape="1">
            <a:blip r:embed="rId4"/>
            <a:srcRect l="23834" r="26025"/>
            <a:stretch/>
          </p:blipFill>
          <p:spPr>
            <a:xfrm>
              <a:off x="815701" y="900823"/>
              <a:ext cx="2180273" cy="2445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89939" y="900823"/>
              <a:ext cx="1306035" cy="461665"/>
            </a:xfrm>
            <a:prstGeom prst="rect">
              <a:avLst/>
            </a:prstGeom>
            <a:solidFill>
              <a:schemeClr val="bg1"/>
            </a:solidFill>
          </p:spPr>
          <p:txBody>
            <a:bodyPr wrap="square" rtlCol="0">
              <a:spAutoFit/>
            </a:bodyPr>
            <a:lstStyle/>
            <a:p>
              <a:r>
                <a:rPr lang="en-US" sz="2400" b="1" dirty="0"/>
                <a:t>30 mins</a:t>
              </a:r>
            </a:p>
          </p:txBody>
        </p:sp>
      </p:grpSp>
      <p:sp>
        <p:nvSpPr>
          <p:cNvPr id="8" name="Cross 7"/>
          <p:cNvSpPr/>
          <p:nvPr/>
        </p:nvSpPr>
        <p:spPr>
          <a:xfrm>
            <a:off x="1689937" y="3508755"/>
            <a:ext cx="431800" cy="482092"/>
          </a:xfrm>
          <a:prstGeom prst="plus">
            <a:avLst>
              <a:gd name="adj" fmla="val 338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Equal 9"/>
          <p:cNvSpPr/>
          <p:nvPr/>
        </p:nvSpPr>
        <p:spPr>
          <a:xfrm>
            <a:off x="4743451" y="3202304"/>
            <a:ext cx="1181100" cy="61290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p:nvPicPr>
        <p:blipFill>
          <a:blip r:embed="rId5"/>
          <a:stretch>
            <a:fillRect/>
          </a:stretch>
        </p:blipFill>
        <p:spPr>
          <a:xfrm>
            <a:off x="7627628" y="2900487"/>
            <a:ext cx="552716" cy="535113"/>
          </a:xfrm>
          <a:prstGeom prst="rect">
            <a:avLst/>
          </a:prstGeom>
        </p:spPr>
      </p:pic>
      <p:pic>
        <p:nvPicPr>
          <p:cNvPr id="19"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4771185"/>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788754"/>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8569460" y="2900487"/>
            <a:ext cx="552716" cy="535113"/>
          </a:xfrm>
          <a:prstGeom prst="rect">
            <a:avLst/>
          </a:prstGeom>
        </p:spPr>
      </p:pic>
      <p:pic>
        <p:nvPicPr>
          <p:cNvPr id="26" name="Picture 25"/>
          <p:cNvPicPr>
            <a:picLocks noChangeAspect="1"/>
          </p:cNvPicPr>
          <p:nvPr/>
        </p:nvPicPr>
        <p:blipFill rotWithShape="1">
          <a:blip r:embed="rId7"/>
          <a:srcRect l="12062" t="5796" r="12295" b="8267"/>
          <a:stretch/>
        </p:blipFill>
        <p:spPr>
          <a:xfrm>
            <a:off x="533535" y="4323807"/>
            <a:ext cx="2744603" cy="2336737"/>
          </a:xfrm>
          <a:prstGeom prst="rect">
            <a:avLst/>
          </a:prstGeom>
        </p:spPr>
      </p:pic>
    </p:spTree>
    <p:extLst>
      <p:ext uri="{BB962C8B-B14F-4D97-AF65-F5344CB8AC3E}">
        <p14:creationId xmlns:p14="http://schemas.microsoft.com/office/powerpoint/2010/main" val="1563548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33" cy="3497266"/>
          </a:xfrm>
          <a:prstGeom prst="rect">
            <a:avLst/>
          </a:prstGeom>
        </p:spPr>
      </p:pic>
      <p:sp>
        <p:nvSpPr>
          <p:cNvPr id="11" name="TextBox 10"/>
          <p:cNvSpPr txBox="1"/>
          <p:nvPr/>
        </p:nvSpPr>
        <p:spPr>
          <a:xfrm>
            <a:off x="2714971" y="4970466"/>
            <a:ext cx="1286763" cy="369332"/>
          </a:xfrm>
          <a:prstGeom prst="rect">
            <a:avLst/>
          </a:prstGeom>
          <a:noFill/>
        </p:spPr>
        <p:txBody>
          <a:bodyPr wrap="none" rtlCol="0">
            <a:spAutoFit/>
          </a:bodyPr>
          <a:lstStyle/>
          <a:p>
            <a:r>
              <a:rPr lang="en-US"/>
              <a:t>Time (days)</a:t>
            </a:r>
          </a:p>
        </p:txBody>
      </p:sp>
      <p:sp>
        <p:nvSpPr>
          <p:cNvPr id="13" name="TextBox 12"/>
          <p:cNvSpPr txBox="1"/>
          <p:nvPr/>
        </p:nvSpPr>
        <p:spPr>
          <a:xfrm>
            <a:off x="154722" y="1977866"/>
            <a:ext cx="461665" cy="2303066"/>
          </a:xfrm>
          <a:prstGeom prst="rect">
            <a:avLst/>
          </a:prstGeom>
          <a:noFill/>
        </p:spPr>
        <p:txBody>
          <a:bodyPr vert="vert270" wrap="none" rtlCol="0">
            <a:spAutoFit/>
          </a:bodyPr>
          <a:lstStyle/>
          <a:p>
            <a:r>
              <a:rPr lang="en-US"/>
              <a:t>Wandering Density Plot</a:t>
            </a:r>
          </a:p>
        </p:txBody>
      </p:sp>
      <p:sp>
        <p:nvSpPr>
          <p:cNvPr id="24" name="TextBox 23"/>
          <p:cNvSpPr txBox="1"/>
          <p:nvPr/>
        </p:nvSpPr>
        <p:spPr>
          <a:xfrm>
            <a:off x="3827494" y="3986887"/>
            <a:ext cx="2268506" cy="307777"/>
          </a:xfrm>
          <a:prstGeom prst="rect">
            <a:avLst/>
          </a:prstGeom>
          <a:noFill/>
        </p:spPr>
        <p:txBody>
          <a:bodyPr wrap="none" rtlCol="0">
            <a:spAutoFit/>
          </a:bodyPr>
          <a:lstStyle/>
          <a:p>
            <a:r>
              <a:rPr lang="en-US" sz="1400" dirty="0"/>
              <a:t>Non Diapause Programming </a:t>
            </a:r>
          </a:p>
        </p:txBody>
      </p:sp>
      <p:pic>
        <p:nvPicPr>
          <p:cNvPr id="26" name="Picture 25"/>
          <p:cNvPicPr>
            <a:picLocks noChangeAspect="1"/>
          </p:cNvPicPr>
          <p:nvPr/>
        </p:nvPicPr>
        <p:blipFill rotWithShape="1">
          <a:blip r:embed="rId3"/>
          <a:srcRect l="3000" t="6249" r="11429" b="5324"/>
          <a:stretch/>
        </p:blipFill>
        <p:spPr>
          <a:xfrm>
            <a:off x="6708067" y="1486932"/>
            <a:ext cx="5483933" cy="3497266"/>
          </a:xfrm>
          <a:prstGeom prst="rect">
            <a:avLst/>
          </a:prstGeom>
        </p:spPr>
      </p:pic>
      <p:sp>
        <p:nvSpPr>
          <p:cNvPr id="27" name="TextBox 26"/>
          <p:cNvSpPr txBox="1"/>
          <p:nvPr/>
        </p:nvSpPr>
        <p:spPr>
          <a:xfrm>
            <a:off x="8806651" y="4970466"/>
            <a:ext cx="1286763" cy="369332"/>
          </a:xfrm>
          <a:prstGeom prst="rect">
            <a:avLst/>
          </a:prstGeom>
          <a:noFill/>
        </p:spPr>
        <p:txBody>
          <a:bodyPr wrap="none" rtlCol="0">
            <a:spAutoFit/>
          </a:bodyPr>
          <a:lstStyle/>
          <a:p>
            <a:r>
              <a:rPr lang="en-US"/>
              <a:t>Time (days)</a:t>
            </a:r>
          </a:p>
        </p:txBody>
      </p:sp>
      <p:sp>
        <p:nvSpPr>
          <p:cNvPr id="28" name="TextBox 27"/>
          <p:cNvSpPr txBox="1"/>
          <p:nvPr/>
        </p:nvSpPr>
        <p:spPr>
          <a:xfrm>
            <a:off x="6246402" y="1991598"/>
            <a:ext cx="461665" cy="2303066"/>
          </a:xfrm>
          <a:prstGeom prst="rect">
            <a:avLst/>
          </a:prstGeom>
          <a:noFill/>
        </p:spPr>
        <p:txBody>
          <a:bodyPr vert="vert270" wrap="none" rtlCol="0">
            <a:spAutoFit/>
          </a:bodyPr>
          <a:lstStyle/>
          <a:p>
            <a:r>
              <a:rPr lang="en-US"/>
              <a:t>Wandering Density Plot</a:t>
            </a:r>
          </a:p>
        </p:txBody>
      </p:sp>
      <p:sp>
        <p:nvSpPr>
          <p:cNvPr id="29" name="TextBox 28"/>
          <p:cNvSpPr txBox="1"/>
          <p:nvPr/>
        </p:nvSpPr>
        <p:spPr>
          <a:xfrm>
            <a:off x="7033610" y="3986887"/>
            <a:ext cx="1923860" cy="307777"/>
          </a:xfrm>
          <a:prstGeom prst="rect">
            <a:avLst/>
          </a:prstGeom>
          <a:noFill/>
        </p:spPr>
        <p:txBody>
          <a:bodyPr wrap="none" rtlCol="0">
            <a:spAutoFit/>
          </a:bodyPr>
          <a:lstStyle/>
          <a:p>
            <a:r>
              <a:rPr lang="en-US" sz="1400" dirty="0"/>
              <a:t>Diapause Programming </a:t>
            </a:r>
          </a:p>
        </p:txBody>
      </p:sp>
      <p:sp>
        <p:nvSpPr>
          <p:cNvPr id="30" name="TextBox 29"/>
          <p:cNvSpPr txBox="1"/>
          <p:nvPr/>
        </p:nvSpPr>
        <p:spPr>
          <a:xfrm>
            <a:off x="9792287" y="1280843"/>
            <a:ext cx="389850" cy="584775"/>
          </a:xfrm>
          <a:prstGeom prst="rect">
            <a:avLst/>
          </a:prstGeom>
          <a:noFill/>
        </p:spPr>
        <p:txBody>
          <a:bodyPr wrap="none" rtlCol="0">
            <a:spAutoFit/>
          </a:bodyPr>
          <a:lstStyle/>
          <a:p>
            <a:r>
              <a:rPr lang="en-US" sz="3200" b="1" dirty="0"/>
              <a:t>*</a:t>
            </a:r>
          </a:p>
        </p:txBody>
      </p:sp>
      <p:sp>
        <p:nvSpPr>
          <p:cNvPr id="31" name="TextBox 30"/>
          <p:cNvSpPr txBox="1"/>
          <p:nvPr/>
        </p:nvSpPr>
        <p:spPr>
          <a:xfrm>
            <a:off x="9885597" y="2282048"/>
            <a:ext cx="389850" cy="584775"/>
          </a:xfrm>
          <a:prstGeom prst="rect">
            <a:avLst/>
          </a:prstGeom>
          <a:noFill/>
        </p:spPr>
        <p:txBody>
          <a:bodyPr wrap="none" rtlCol="0">
            <a:spAutoFit/>
          </a:bodyPr>
          <a:lstStyle/>
          <a:p>
            <a:r>
              <a:rPr lang="en-US" sz="3200" b="1" dirty="0"/>
              <a:t>*</a:t>
            </a:r>
          </a:p>
        </p:txBody>
      </p:sp>
      <p:sp>
        <p:nvSpPr>
          <p:cNvPr id="20" name="TextBox 19">
            <a:extLst>
              <a:ext uri="{FF2B5EF4-FFF2-40B4-BE49-F238E27FC236}">
                <a16:creationId xmlns:a16="http://schemas.microsoft.com/office/drawing/2014/main" id="{AE0DEB70-8AA2-4A15-9F7F-4A9C0C30D1E8}"/>
              </a:ext>
            </a:extLst>
          </p:cNvPr>
          <p:cNvSpPr txBox="1"/>
          <p:nvPr/>
        </p:nvSpPr>
        <p:spPr>
          <a:xfrm>
            <a:off x="0" y="869605"/>
            <a:ext cx="410888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(Wandering Day ～ Photoperiod x Diapause genotype)</a:t>
            </a:r>
          </a:p>
        </p:txBody>
      </p:sp>
      <p:grpSp>
        <p:nvGrpSpPr>
          <p:cNvPr id="6" name="Group 5">
            <a:extLst>
              <a:ext uri="{FF2B5EF4-FFF2-40B4-BE49-F238E27FC236}">
                <a16:creationId xmlns:a16="http://schemas.microsoft.com/office/drawing/2014/main" id="{C31AA349-5699-4C0E-9520-15BA76DC0D2F}"/>
              </a:ext>
            </a:extLst>
          </p:cNvPr>
          <p:cNvGrpSpPr/>
          <p:nvPr/>
        </p:nvGrpSpPr>
        <p:grpSpPr>
          <a:xfrm>
            <a:off x="4387425" y="1588818"/>
            <a:ext cx="1708575" cy="553601"/>
            <a:chOff x="3581881" y="2185534"/>
            <a:chExt cx="1708575" cy="553601"/>
          </a:xfrm>
        </p:grpSpPr>
        <p:sp>
          <p:nvSpPr>
            <p:cNvPr id="3" name="Rectangle 2">
              <a:extLst>
                <a:ext uri="{FF2B5EF4-FFF2-40B4-BE49-F238E27FC236}">
                  <a16:creationId xmlns:a16="http://schemas.microsoft.com/office/drawing/2014/main" id="{9293BE06-8175-4DD5-BF27-26C5AB31CDE1}"/>
                </a:ext>
              </a:extLst>
            </p:cNvPr>
            <p:cNvSpPr/>
            <p:nvPr/>
          </p:nvSpPr>
          <p:spPr>
            <a:xfrm>
              <a:off x="3581881" y="2185534"/>
              <a:ext cx="1708575" cy="55360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7B6E97B-67E1-43E3-9FA3-E662506C77F1}"/>
                </a:ext>
              </a:extLst>
            </p:cNvPr>
            <p:cNvGrpSpPr/>
            <p:nvPr/>
          </p:nvGrpSpPr>
          <p:grpSpPr>
            <a:xfrm>
              <a:off x="3631266" y="2244724"/>
              <a:ext cx="1603204" cy="457086"/>
              <a:chOff x="3702780" y="1648009"/>
              <a:chExt cx="1603204" cy="457086"/>
            </a:xfrm>
          </p:grpSpPr>
          <p:sp>
            <p:nvSpPr>
              <p:cNvPr id="14" name="Rectangle 13"/>
              <p:cNvSpPr/>
              <p:nvPr/>
            </p:nvSpPr>
            <p:spPr>
              <a:xfrm>
                <a:off x="3945748" y="1648009"/>
                <a:ext cx="1360236" cy="457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Short-Diapause</a:t>
                </a:r>
              </a:p>
              <a:p>
                <a:r>
                  <a:rPr lang="en-US" sz="1400" dirty="0">
                    <a:solidFill>
                      <a:schemeClr val="tx1"/>
                    </a:solidFill>
                  </a:rPr>
                  <a:t>Long-Diapause</a:t>
                </a:r>
              </a:p>
            </p:txBody>
          </p:sp>
          <p:cxnSp>
            <p:nvCxnSpPr>
              <p:cNvPr id="18" name="Straight Connector 17"/>
              <p:cNvCxnSpPr/>
              <p:nvPr/>
            </p:nvCxnSpPr>
            <p:spPr>
              <a:xfrm flipH="1">
                <a:off x="3702780" y="1742978"/>
                <a:ext cx="271214" cy="0"/>
              </a:xfrm>
              <a:prstGeom prst="line">
                <a:avLst/>
              </a:prstGeom>
              <a:ln w="57150">
                <a:solidFill>
                  <a:srgbClr val="F399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702780" y="1980944"/>
                <a:ext cx="271214" cy="0"/>
              </a:xfrm>
              <a:prstGeom prst="line">
                <a:avLst/>
              </a:prstGeom>
              <a:ln w="57150">
                <a:solidFill>
                  <a:srgbClr val="5ED0D5"/>
                </a:solidFill>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id="{75475556-7535-4930-B32F-F31AC4FD8E7C}"/>
              </a:ext>
            </a:extLst>
          </p:cNvPr>
          <p:cNvSpPr txBox="1"/>
          <p:nvPr/>
        </p:nvSpPr>
        <p:spPr>
          <a:xfrm>
            <a:off x="7028640" y="3631287"/>
            <a:ext cx="1401922" cy="307777"/>
          </a:xfrm>
          <a:prstGeom prst="rect">
            <a:avLst/>
          </a:prstGeom>
          <a:noFill/>
        </p:spPr>
        <p:txBody>
          <a:bodyPr wrap="none" rtlCol="0">
            <a:spAutoFit/>
          </a:bodyPr>
          <a:lstStyle/>
          <a:p>
            <a:r>
              <a:rPr lang="en-US" sz="1400" dirty="0"/>
              <a:t>P-value = &lt;2e-16</a:t>
            </a:r>
          </a:p>
        </p:txBody>
      </p:sp>
    </p:spTree>
    <p:extLst>
      <p:ext uri="{BB962C8B-B14F-4D97-AF65-F5344CB8AC3E}">
        <p14:creationId xmlns:p14="http://schemas.microsoft.com/office/powerpoint/2010/main" val="810750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I compare? </a:t>
            </a:r>
            <a:r>
              <a:rPr lang="en-US" b="1" u="sng" dirty="0"/>
              <a:t>During Wandering!!</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Wandering = Diapause onset</a:t>
            </a:r>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EDE88A6D-4712-4D85-A29B-7BDF61BACB43}"/>
              </a:ext>
            </a:extLst>
          </p:cNvPr>
          <p:cNvSpPr txBox="1"/>
          <p:nvPr/>
        </p:nvSpPr>
        <p:spPr>
          <a:xfrm>
            <a:off x="2395061" y="3382665"/>
            <a:ext cx="1795492" cy="369332"/>
          </a:xfrm>
          <a:prstGeom prst="rect">
            <a:avLst/>
          </a:prstGeom>
          <a:solidFill>
            <a:schemeClr val="bg1"/>
          </a:solidFill>
          <a:ln w="28575">
            <a:solidFill>
              <a:schemeClr val="tx1"/>
            </a:solidFill>
          </a:ln>
        </p:spPr>
        <p:txBody>
          <a:bodyPr wrap="square" rtlCol="0">
            <a:spAutoFit/>
          </a:bodyPr>
          <a:lstStyle/>
          <a:p>
            <a:r>
              <a:rPr lang="en-US" b="1" dirty="0"/>
              <a:t>Wandering  Day</a:t>
            </a:r>
          </a:p>
        </p:txBody>
      </p:sp>
    </p:spTree>
    <p:extLst>
      <p:ext uri="{BB962C8B-B14F-4D97-AF65-F5344CB8AC3E}">
        <p14:creationId xmlns:p14="http://schemas.microsoft.com/office/powerpoint/2010/main" val="5730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LEAN/LIPID</a:t>
            </a:r>
            <a:r>
              <a:rPr lang="en-US" dirty="0"/>
              <a:t> mass accumulation</a:t>
            </a:r>
          </a:p>
        </p:txBody>
      </p:sp>
      <p:graphicFrame>
        <p:nvGraphicFramePr>
          <p:cNvPr id="4" name="Chart 3">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1279479178"/>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05992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46C6E73-1C23-4C8C-B99E-5AE182DF02B0}"/>
              </a:ext>
            </a:extLst>
          </p:cNvPr>
          <p:cNvGrpSpPr/>
          <p:nvPr/>
        </p:nvGrpSpPr>
        <p:grpSpPr>
          <a:xfrm>
            <a:off x="2217128" y="1569939"/>
            <a:ext cx="7891867" cy="3868263"/>
            <a:chOff x="4428743" y="1837944"/>
            <a:chExt cx="5175069" cy="3337558"/>
          </a:xfrm>
        </p:grpSpPr>
        <p:pic>
          <p:nvPicPr>
            <p:cNvPr id="26" name="Picture 25">
              <a:extLst>
                <a:ext uri="{FF2B5EF4-FFF2-40B4-BE49-F238E27FC236}">
                  <a16:creationId xmlns:a16="http://schemas.microsoft.com/office/drawing/2014/main" id="{28298DAB-DB82-4AC8-9C83-F99EED29E4BE}"/>
                </a:ext>
              </a:extLst>
            </p:cNvPr>
            <p:cNvPicPr>
              <a:picLocks noChangeAspect="1"/>
            </p:cNvPicPr>
            <p:nvPr/>
          </p:nvPicPr>
          <p:blipFill rotWithShape="1">
            <a:blip r:embed="rId2"/>
            <a:srcRect l="3274" t="13329" r="89091" b="5551"/>
            <a:stretch/>
          </p:blipFill>
          <p:spPr>
            <a:xfrm>
              <a:off x="4428743" y="1837944"/>
              <a:ext cx="509017" cy="3337558"/>
            </a:xfrm>
            <a:prstGeom prst="rect">
              <a:avLst/>
            </a:prstGeom>
          </p:spPr>
        </p:pic>
        <p:pic>
          <p:nvPicPr>
            <p:cNvPr id="27" name="Picture 26">
              <a:extLst>
                <a:ext uri="{FF2B5EF4-FFF2-40B4-BE49-F238E27FC236}">
                  <a16:creationId xmlns:a16="http://schemas.microsoft.com/office/drawing/2014/main" id="{C686FC91-1FAB-4DF6-9C06-78D2FD526DC0}"/>
                </a:ext>
              </a:extLst>
            </p:cNvPr>
            <p:cNvPicPr>
              <a:picLocks noChangeAspect="1"/>
            </p:cNvPicPr>
            <p:nvPr/>
          </p:nvPicPr>
          <p:blipFill rotWithShape="1">
            <a:blip r:embed="rId2"/>
            <a:srcRect l="10158" t="13329" r="54846" b="5551"/>
            <a:stretch/>
          </p:blipFill>
          <p:spPr>
            <a:xfrm>
              <a:off x="7270786" y="1837944"/>
              <a:ext cx="2333026" cy="3337558"/>
            </a:xfrm>
            <a:prstGeom prst="rect">
              <a:avLst/>
            </a:prstGeom>
          </p:spPr>
        </p:pic>
        <p:pic>
          <p:nvPicPr>
            <p:cNvPr id="28" name="Picture 27">
              <a:extLst>
                <a:ext uri="{FF2B5EF4-FFF2-40B4-BE49-F238E27FC236}">
                  <a16:creationId xmlns:a16="http://schemas.microsoft.com/office/drawing/2014/main" id="{2DB8278F-CDDD-4E8B-8D9E-E527766B9542}"/>
                </a:ext>
              </a:extLst>
            </p:cNvPr>
            <p:cNvPicPr>
              <a:picLocks noChangeAspect="1"/>
            </p:cNvPicPr>
            <p:nvPr/>
          </p:nvPicPr>
          <p:blipFill rotWithShape="1">
            <a:blip r:embed="rId2"/>
            <a:srcRect l="46734" t="13329" r="18271" b="5551"/>
            <a:stretch/>
          </p:blipFill>
          <p:spPr>
            <a:xfrm>
              <a:off x="4937760" y="1837944"/>
              <a:ext cx="2333026" cy="3337558"/>
            </a:xfrm>
            <a:prstGeom prst="rect">
              <a:avLst/>
            </a:prstGeom>
          </p:spPr>
        </p:pic>
      </p:grpSp>
      <p:sp>
        <p:nvSpPr>
          <p:cNvPr id="5" name="Rectangle 4"/>
          <p:cNvSpPr/>
          <p:nvPr/>
        </p:nvSpPr>
        <p:spPr>
          <a:xfrm>
            <a:off x="783771" y="138684"/>
            <a:ext cx="10791173" cy="111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sz="6000" b="1" dirty="0">
                <a:solidFill>
                  <a:schemeClr val="tx1"/>
                </a:solidFill>
              </a:rPr>
              <a:t>Diapause programming makes larvae </a:t>
            </a:r>
            <a:r>
              <a:rPr lang="en-US" sz="6000" b="1" u="sng" dirty="0">
                <a:solidFill>
                  <a:schemeClr val="tx1"/>
                </a:solidFill>
              </a:rPr>
              <a:t>fatter</a:t>
            </a:r>
            <a:r>
              <a:rPr lang="en-US" sz="6000" b="1" dirty="0">
                <a:solidFill>
                  <a:schemeClr val="tx1"/>
                </a:solidFill>
              </a:rPr>
              <a:t> before the final instar!</a:t>
            </a:r>
          </a:p>
        </p:txBody>
      </p:sp>
      <p:sp>
        <p:nvSpPr>
          <p:cNvPr id="13" name="Rectangle 12"/>
          <p:cNvSpPr/>
          <p:nvPr/>
        </p:nvSpPr>
        <p:spPr>
          <a:xfrm>
            <a:off x="1712468" y="2820161"/>
            <a:ext cx="435338" cy="1322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Mass (g)</a:t>
            </a:r>
          </a:p>
        </p:txBody>
      </p:sp>
      <p:sp>
        <p:nvSpPr>
          <p:cNvPr id="14" name="Rectangle 13"/>
          <p:cNvSpPr/>
          <p:nvPr/>
        </p:nvSpPr>
        <p:spPr>
          <a:xfrm>
            <a:off x="3569732" y="5470075"/>
            <a:ext cx="1974173"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Non Diapause</a:t>
            </a:r>
          </a:p>
        </p:txBody>
      </p:sp>
      <p:sp>
        <p:nvSpPr>
          <p:cNvPr id="15" name="Rectangle 14"/>
          <p:cNvSpPr/>
          <p:nvPr/>
        </p:nvSpPr>
        <p:spPr>
          <a:xfrm>
            <a:off x="6648097" y="5472411"/>
            <a:ext cx="3184388"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Diapause Programming</a:t>
            </a:r>
          </a:p>
        </p:txBody>
      </p:sp>
      <p:sp>
        <p:nvSpPr>
          <p:cNvPr id="17" name="Rectangle 16"/>
          <p:cNvSpPr/>
          <p:nvPr/>
        </p:nvSpPr>
        <p:spPr>
          <a:xfrm>
            <a:off x="10173340" y="1860097"/>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73339" y="2075166"/>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481443" y="1733403"/>
            <a:ext cx="1075936" cy="338554"/>
          </a:xfrm>
          <a:prstGeom prst="rect">
            <a:avLst/>
          </a:prstGeom>
          <a:noFill/>
        </p:spPr>
        <p:txBody>
          <a:bodyPr wrap="none" rtlCol="0">
            <a:spAutoFit/>
          </a:bodyPr>
          <a:lstStyle/>
          <a:p>
            <a:r>
              <a:rPr lang="en-US" sz="1600" b="1" dirty="0"/>
              <a:t>Lean Mass</a:t>
            </a:r>
          </a:p>
        </p:txBody>
      </p:sp>
      <p:sp>
        <p:nvSpPr>
          <p:cNvPr id="20" name="TextBox 19"/>
          <p:cNvSpPr txBox="1"/>
          <p:nvPr/>
        </p:nvSpPr>
        <p:spPr>
          <a:xfrm>
            <a:off x="10481443" y="1971313"/>
            <a:ext cx="1082348" cy="338554"/>
          </a:xfrm>
          <a:prstGeom prst="rect">
            <a:avLst/>
          </a:prstGeom>
          <a:noFill/>
        </p:spPr>
        <p:txBody>
          <a:bodyPr wrap="none" rtlCol="0">
            <a:spAutoFit/>
          </a:bodyPr>
          <a:lstStyle/>
          <a:p>
            <a:r>
              <a:rPr lang="en-US" sz="1600" b="1" dirty="0"/>
              <a:t>Lipid Mass</a:t>
            </a:r>
          </a:p>
        </p:txBody>
      </p:sp>
      <p:sp>
        <p:nvSpPr>
          <p:cNvPr id="29" name="TextBox 28">
            <a:extLst>
              <a:ext uri="{FF2B5EF4-FFF2-40B4-BE49-F238E27FC236}">
                <a16:creationId xmlns:a16="http://schemas.microsoft.com/office/drawing/2014/main" id="{E75A40ED-B2C5-4A6D-AF17-2DA226B29B95}"/>
              </a:ext>
            </a:extLst>
          </p:cNvPr>
          <p:cNvSpPr txBox="1"/>
          <p:nvPr/>
        </p:nvSpPr>
        <p:spPr>
          <a:xfrm>
            <a:off x="5748943" y="4194101"/>
            <a:ext cx="471967" cy="400110"/>
          </a:xfrm>
          <a:prstGeom prst="rect">
            <a:avLst/>
          </a:prstGeom>
          <a:noFill/>
        </p:spPr>
        <p:txBody>
          <a:bodyPr wrap="square" rtlCol="0">
            <a:spAutoFit/>
          </a:bodyPr>
          <a:lstStyle/>
          <a:p>
            <a:r>
              <a:rPr lang="en-US" sz="2000" dirty="0"/>
              <a:t>*</a:t>
            </a:r>
          </a:p>
        </p:txBody>
      </p:sp>
      <p:sp>
        <p:nvSpPr>
          <p:cNvPr id="30" name="TextBox 29">
            <a:extLst>
              <a:ext uri="{FF2B5EF4-FFF2-40B4-BE49-F238E27FC236}">
                <a16:creationId xmlns:a16="http://schemas.microsoft.com/office/drawing/2014/main" id="{60DE3BB8-3872-4A2E-8CBC-FFFD94F2BF7A}"/>
              </a:ext>
            </a:extLst>
          </p:cNvPr>
          <p:cNvSpPr txBox="1"/>
          <p:nvPr/>
        </p:nvSpPr>
        <p:spPr>
          <a:xfrm>
            <a:off x="4133618" y="4194101"/>
            <a:ext cx="390716" cy="400110"/>
          </a:xfrm>
          <a:prstGeom prst="rect">
            <a:avLst/>
          </a:prstGeom>
          <a:noFill/>
        </p:spPr>
        <p:txBody>
          <a:bodyPr wrap="square" rtlCol="0">
            <a:spAutoFit/>
          </a:bodyPr>
          <a:lstStyle/>
          <a:p>
            <a:r>
              <a:rPr lang="en-US" sz="2000" dirty="0"/>
              <a:t>*</a:t>
            </a:r>
          </a:p>
        </p:txBody>
      </p:sp>
      <p:sp>
        <p:nvSpPr>
          <p:cNvPr id="31" name="TextBox 30">
            <a:extLst>
              <a:ext uri="{FF2B5EF4-FFF2-40B4-BE49-F238E27FC236}">
                <a16:creationId xmlns:a16="http://schemas.microsoft.com/office/drawing/2014/main" id="{FC3C6AFA-5627-40EC-B454-0F40E893718B}"/>
              </a:ext>
            </a:extLst>
          </p:cNvPr>
          <p:cNvSpPr txBox="1"/>
          <p:nvPr/>
        </p:nvSpPr>
        <p:spPr>
          <a:xfrm>
            <a:off x="9309197" y="3975482"/>
            <a:ext cx="653494" cy="400110"/>
          </a:xfrm>
          <a:prstGeom prst="rect">
            <a:avLst/>
          </a:prstGeom>
          <a:noFill/>
        </p:spPr>
        <p:txBody>
          <a:bodyPr wrap="square" rtlCol="0">
            <a:spAutoFit/>
          </a:bodyPr>
          <a:lstStyle/>
          <a:p>
            <a:r>
              <a:rPr lang="en-US" sz="2000" dirty="0"/>
              <a:t>**</a:t>
            </a:r>
          </a:p>
        </p:txBody>
      </p:sp>
      <p:sp>
        <p:nvSpPr>
          <p:cNvPr id="32" name="TextBox 31">
            <a:extLst>
              <a:ext uri="{FF2B5EF4-FFF2-40B4-BE49-F238E27FC236}">
                <a16:creationId xmlns:a16="http://schemas.microsoft.com/office/drawing/2014/main" id="{5AEB3AC6-55CE-4CEC-8D57-D41A5C17B96C}"/>
              </a:ext>
            </a:extLst>
          </p:cNvPr>
          <p:cNvSpPr txBox="1"/>
          <p:nvPr/>
        </p:nvSpPr>
        <p:spPr>
          <a:xfrm>
            <a:off x="7684436" y="3938906"/>
            <a:ext cx="653494" cy="400110"/>
          </a:xfrm>
          <a:prstGeom prst="rect">
            <a:avLst/>
          </a:prstGeom>
          <a:noFill/>
        </p:spPr>
        <p:txBody>
          <a:bodyPr wrap="square" rtlCol="0">
            <a:spAutoFit/>
          </a:bodyPr>
          <a:lstStyle/>
          <a:p>
            <a:r>
              <a:rPr lang="en-US" sz="2000" dirty="0"/>
              <a:t>**</a:t>
            </a:r>
          </a:p>
        </p:txBody>
      </p:sp>
      <p:sp>
        <p:nvSpPr>
          <p:cNvPr id="3" name="TextBox 2">
            <a:extLst>
              <a:ext uri="{FF2B5EF4-FFF2-40B4-BE49-F238E27FC236}">
                <a16:creationId xmlns:a16="http://schemas.microsoft.com/office/drawing/2014/main" id="{3B7B4847-1044-4425-A5EE-4B689CFB086F}"/>
              </a:ext>
            </a:extLst>
          </p:cNvPr>
          <p:cNvSpPr txBox="1"/>
          <p:nvPr/>
        </p:nvSpPr>
        <p:spPr>
          <a:xfrm>
            <a:off x="3322230" y="1998549"/>
            <a:ext cx="425116" cy="400110"/>
          </a:xfrm>
          <a:prstGeom prst="rect">
            <a:avLst/>
          </a:prstGeom>
          <a:noFill/>
        </p:spPr>
        <p:txBody>
          <a:bodyPr wrap="none" rtlCol="0">
            <a:spAutoFit/>
          </a:bodyPr>
          <a:lstStyle/>
          <a:p>
            <a:r>
              <a:rPr lang="en-US" sz="2000" dirty="0"/>
              <a:t>ns</a:t>
            </a:r>
          </a:p>
        </p:txBody>
      </p:sp>
      <p:sp>
        <p:nvSpPr>
          <p:cNvPr id="33" name="TextBox 32">
            <a:extLst>
              <a:ext uri="{FF2B5EF4-FFF2-40B4-BE49-F238E27FC236}">
                <a16:creationId xmlns:a16="http://schemas.microsoft.com/office/drawing/2014/main" id="{0A6A6000-0F44-4BB4-93D5-FAA1380D7411}"/>
              </a:ext>
            </a:extLst>
          </p:cNvPr>
          <p:cNvSpPr txBox="1"/>
          <p:nvPr/>
        </p:nvSpPr>
        <p:spPr>
          <a:xfrm>
            <a:off x="8513862" y="1369884"/>
            <a:ext cx="425116" cy="400110"/>
          </a:xfrm>
          <a:prstGeom prst="rect">
            <a:avLst/>
          </a:prstGeom>
          <a:noFill/>
        </p:spPr>
        <p:txBody>
          <a:bodyPr wrap="none" rtlCol="0">
            <a:spAutoFit/>
          </a:bodyPr>
          <a:lstStyle/>
          <a:p>
            <a:r>
              <a:rPr lang="en-US" sz="2000" dirty="0"/>
              <a:t>ns</a:t>
            </a:r>
          </a:p>
        </p:txBody>
      </p:sp>
      <p:sp>
        <p:nvSpPr>
          <p:cNvPr id="34" name="TextBox 33">
            <a:extLst>
              <a:ext uri="{FF2B5EF4-FFF2-40B4-BE49-F238E27FC236}">
                <a16:creationId xmlns:a16="http://schemas.microsoft.com/office/drawing/2014/main" id="{04EAC566-78ED-4942-95A8-C6D179851FFD}"/>
              </a:ext>
            </a:extLst>
          </p:cNvPr>
          <p:cNvSpPr txBox="1"/>
          <p:nvPr/>
        </p:nvSpPr>
        <p:spPr>
          <a:xfrm>
            <a:off x="6923632" y="1473915"/>
            <a:ext cx="425116" cy="400110"/>
          </a:xfrm>
          <a:prstGeom prst="rect">
            <a:avLst/>
          </a:prstGeom>
          <a:noFill/>
        </p:spPr>
        <p:txBody>
          <a:bodyPr wrap="none" rtlCol="0">
            <a:spAutoFit/>
          </a:bodyPr>
          <a:lstStyle/>
          <a:p>
            <a:r>
              <a:rPr lang="en-US" sz="2000" dirty="0"/>
              <a:t>ns</a:t>
            </a:r>
          </a:p>
        </p:txBody>
      </p:sp>
      <p:sp>
        <p:nvSpPr>
          <p:cNvPr id="35" name="TextBox 34">
            <a:extLst>
              <a:ext uri="{FF2B5EF4-FFF2-40B4-BE49-F238E27FC236}">
                <a16:creationId xmlns:a16="http://schemas.microsoft.com/office/drawing/2014/main" id="{36F4F239-1E89-480A-98D0-E0C62751D417}"/>
              </a:ext>
            </a:extLst>
          </p:cNvPr>
          <p:cNvSpPr txBox="1"/>
          <p:nvPr/>
        </p:nvSpPr>
        <p:spPr>
          <a:xfrm>
            <a:off x="4956048" y="1419798"/>
            <a:ext cx="425116" cy="400110"/>
          </a:xfrm>
          <a:prstGeom prst="rect">
            <a:avLst/>
          </a:prstGeom>
          <a:noFill/>
        </p:spPr>
        <p:txBody>
          <a:bodyPr wrap="none" rtlCol="0">
            <a:spAutoFit/>
          </a:bodyPr>
          <a:lstStyle/>
          <a:p>
            <a:r>
              <a:rPr lang="en-US" sz="2000" dirty="0"/>
              <a:t>ns</a:t>
            </a:r>
          </a:p>
        </p:txBody>
      </p:sp>
      <p:sp>
        <p:nvSpPr>
          <p:cNvPr id="36" name="Rectangle 35">
            <a:extLst>
              <a:ext uri="{FF2B5EF4-FFF2-40B4-BE49-F238E27FC236}">
                <a16:creationId xmlns:a16="http://schemas.microsoft.com/office/drawing/2014/main" id="{8D0DA8DE-5F57-4A74-BBD9-D2D8BC05C5F4}"/>
              </a:ext>
            </a:extLst>
          </p:cNvPr>
          <p:cNvSpPr/>
          <p:nvPr/>
        </p:nvSpPr>
        <p:spPr>
          <a:xfrm>
            <a:off x="3931504" y="4138961"/>
            <a:ext cx="720286"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BA8147A-A1B9-498C-A25E-2C043CFDF352}"/>
              </a:ext>
            </a:extLst>
          </p:cNvPr>
          <p:cNvSpPr/>
          <p:nvPr/>
        </p:nvSpPr>
        <p:spPr>
          <a:xfrm>
            <a:off x="7516368" y="3975483"/>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25624BF-DA62-4C6E-B21D-6B8EBE07B9EA}"/>
              </a:ext>
            </a:extLst>
          </p:cNvPr>
          <p:cNvSpPr/>
          <p:nvPr/>
        </p:nvSpPr>
        <p:spPr>
          <a:xfrm>
            <a:off x="5543905" y="4154092"/>
            <a:ext cx="720286"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E5DA221-798E-4CFA-B1E5-7D44EFACEBDD}"/>
              </a:ext>
            </a:extLst>
          </p:cNvPr>
          <p:cNvSpPr/>
          <p:nvPr/>
        </p:nvSpPr>
        <p:spPr>
          <a:xfrm>
            <a:off x="9143511" y="3992071"/>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FDE0C67-F5B7-40DD-9AA4-993E09B13D04}"/>
              </a:ext>
            </a:extLst>
          </p:cNvPr>
          <p:cNvSpPr txBox="1"/>
          <p:nvPr/>
        </p:nvSpPr>
        <p:spPr>
          <a:xfrm>
            <a:off x="123277" y="5938016"/>
            <a:ext cx="379783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Photoperiod + Diapause genotype)</a:t>
            </a:r>
          </a:p>
        </p:txBody>
      </p:sp>
      <p:sp>
        <p:nvSpPr>
          <p:cNvPr id="45" name="TextBox 44">
            <a:extLst>
              <a:ext uri="{FF2B5EF4-FFF2-40B4-BE49-F238E27FC236}">
                <a16:creationId xmlns:a16="http://schemas.microsoft.com/office/drawing/2014/main" id="{D94F17BF-7A18-4BD0-87EC-A0D36B8D8FB6}"/>
              </a:ext>
            </a:extLst>
          </p:cNvPr>
          <p:cNvSpPr txBox="1"/>
          <p:nvPr/>
        </p:nvSpPr>
        <p:spPr>
          <a:xfrm>
            <a:off x="123276" y="6389800"/>
            <a:ext cx="4657044"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(Lipid Mass ～ Photoperiod x Diapause genotype+ Lean Mass)</a:t>
            </a:r>
          </a:p>
        </p:txBody>
      </p:sp>
    </p:spTree>
    <p:extLst>
      <p:ext uri="{BB962C8B-B14F-4D97-AF65-F5344CB8AC3E}">
        <p14:creationId xmlns:p14="http://schemas.microsoft.com/office/powerpoint/2010/main" val="98246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7000"/>
            <a:ext cx="10972800" cy="862045"/>
          </a:xfrm>
        </p:spPr>
        <p:txBody>
          <a:bodyPr>
            <a:normAutofit fontScale="90000"/>
          </a:bodyPr>
          <a:lstStyle/>
          <a:p>
            <a:r>
              <a:rPr lang="en-US" dirty="0"/>
              <a:t>Long-diapause Genotype Gained </a:t>
            </a:r>
            <a:r>
              <a:rPr lang="en-US" i="1" u="sng" dirty="0"/>
              <a:t>More</a:t>
            </a:r>
            <a:r>
              <a:rPr lang="en-US" dirty="0"/>
              <a:t> Lean Mass!</a:t>
            </a:r>
          </a:p>
        </p:txBody>
      </p:sp>
      <p:sp>
        <p:nvSpPr>
          <p:cNvPr id="45" name="Rectangle 44"/>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46" name="Rectangle 45"/>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47" name="Rectangle 46"/>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pic>
        <p:nvPicPr>
          <p:cNvPr id="11" name="Picture 10">
            <a:extLst>
              <a:ext uri="{FF2B5EF4-FFF2-40B4-BE49-F238E27FC236}">
                <a16:creationId xmlns:a16="http://schemas.microsoft.com/office/drawing/2014/main" id="{CB8AB405-B47F-488F-A9AD-71B55E11D442}"/>
              </a:ext>
            </a:extLst>
          </p:cNvPr>
          <p:cNvPicPr>
            <a:picLocks noChangeAspect="1"/>
          </p:cNvPicPr>
          <p:nvPr/>
        </p:nvPicPr>
        <p:blipFill rotWithShape="1">
          <a:blip r:embed="rId2"/>
          <a:srcRect l="3000" r="12784" b="9995"/>
          <a:stretch/>
        </p:blipFill>
        <p:spPr>
          <a:xfrm>
            <a:off x="1984470" y="1371857"/>
            <a:ext cx="8701923" cy="4307232"/>
          </a:xfrm>
          <a:prstGeom prst="rect">
            <a:avLst/>
          </a:prstGeom>
        </p:spPr>
      </p:pic>
      <p:sp>
        <p:nvSpPr>
          <p:cNvPr id="19" name="Rectangle 18">
            <a:extLst>
              <a:ext uri="{FF2B5EF4-FFF2-40B4-BE49-F238E27FC236}">
                <a16:creationId xmlns:a16="http://schemas.microsoft.com/office/drawing/2014/main" id="{CC7FFE5D-0A83-47F1-A4FA-96C5EAF93433}"/>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D4F774-A0A7-4F58-98BD-CAAE1FE0B53F}"/>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E66D739-A09C-40D6-A17C-A6BF8F3558A2}"/>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22" name="TextBox 21">
            <a:extLst>
              <a:ext uri="{FF2B5EF4-FFF2-40B4-BE49-F238E27FC236}">
                <a16:creationId xmlns:a16="http://schemas.microsoft.com/office/drawing/2014/main" id="{51DC21B5-2659-4E6A-BFAE-D04181538131}"/>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60661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B0D4E5-365F-46C4-BF07-F5BDA1C406EA}"/>
              </a:ext>
            </a:extLst>
          </p:cNvPr>
          <p:cNvPicPr>
            <a:picLocks noChangeAspect="1"/>
          </p:cNvPicPr>
          <p:nvPr/>
        </p:nvPicPr>
        <p:blipFill rotWithShape="1">
          <a:blip r:embed="rId2"/>
          <a:srcRect l="3049" r="12734" b="9995"/>
          <a:stretch/>
        </p:blipFill>
        <p:spPr>
          <a:xfrm>
            <a:off x="1984472" y="1371857"/>
            <a:ext cx="8701923" cy="4307232"/>
          </a:xfrm>
          <a:prstGeom prst="rect">
            <a:avLst/>
          </a:prstGeom>
        </p:spPr>
      </p:pic>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233265" y="124837"/>
            <a:ext cx="11735355" cy="1592694"/>
          </a:xfrm>
        </p:spPr>
        <p:txBody>
          <a:bodyPr>
            <a:normAutofit/>
          </a:bodyPr>
          <a:lstStyle/>
          <a:p>
            <a:r>
              <a:rPr lang="en-US" dirty="0"/>
              <a:t>Lean Mass Increases in Diapause Programming and for Long-Diapause Larvae!</a:t>
            </a:r>
          </a:p>
        </p:txBody>
      </p:sp>
      <p:sp>
        <p:nvSpPr>
          <p:cNvPr id="12" name="Rectangle 11"/>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cxnSp>
        <p:nvCxnSpPr>
          <p:cNvPr id="9" name="Straight Arrow Connector 8">
            <a:extLst>
              <a:ext uri="{FF2B5EF4-FFF2-40B4-BE49-F238E27FC236}">
                <a16:creationId xmlns:a16="http://schemas.microsoft.com/office/drawing/2014/main" id="{9AB77B3B-8E12-4823-858F-56C6B22486E9}"/>
              </a:ext>
            </a:extLst>
          </p:cNvPr>
          <p:cNvCxnSpPr>
            <a:cxnSpLocks/>
          </p:cNvCxnSpPr>
          <p:nvPr/>
        </p:nvCxnSpPr>
        <p:spPr>
          <a:xfrm flipH="1" flipV="1">
            <a:off x="8439912" y="2193329"/>
            <a:ext cx="749808" cy="147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39F82F-383A-4378-B693-0FB617E4F911}"/>
              </a:ext>
            </a:extLst>
          </p:cNvPr>
          <p:cNvCxnSpPr>
            <a:cxnSpLocks/>
          </p:cNvCxnSpPr>
          <p:nvPr/>
        </p:nvCxnSpPr>
        <p:spPr>
          <a:xfrm flipH="1">
            <a:off x="8439912" y="2340864"/>
            <a:ext cx="749808"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20FD35-C3A9-4E2C-86B3-C1500054BEA6}"/>
              </a:ext>
            </a:extLst>
          </p:cNvPr>
          <p:cNvCxnSpPr>
            <a:cxnSpLocks/>
          </p:cNvCxnSpPr>
          <p:nvPr/>
        </p:nvCxnSpPr>
        <p:spPr>
          <a:xfrm flipH="1" flipV="1">
            <a:off x="8439912" y="3179646"/>
            <a:ext cx="841248" cy="130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18219CA-41B9-499B-A096-E6E3EA809379}"/>
              </a:ext>
            </a:extLst>
          </p:cNvPr>
          <p:cNvCxnSpPr>
            <a:cxnSpLocks/>
          </p:cNvCxnSpPr>
          <p:nvPr/>
        </p:nvCxnSpPr>
        <p:spPr>
          <a:xfrm flipH="1">
            <a:off x="8439912" y="3309871"/>
            <a:ext cx="841248" cy="3007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2B015F0-2EEA-410B-9C44-B179CCA66A1B}"/>
              </a:ext>
            </a:extLst>
          </p:cNvPr>
          <p:cNvSpPr txBox="1"/>
          <p:nvPr/>
        </p:nvSpPr>
        <p:spPr>
          <a:xfrm>
            <a:off x="9718100" y="2048476"/>
            <a:ext cx="1471980" cy="584775"/>
          </a:xfrm>
          <a:prstGeom prst="rect">
            <a:avLst/>
          </a:prstGeom>
          <a:noFill/>
        </p:spPr>
        <p:txBody>
          <a:bodyPr wrap="square" rtlCol="0">
            <a:spAutoFit/>
          </a:bodyPr>
          <a:lstStyle/>
          <a:p>
            <a:r>
              <a:rPr lang="en-US" sz="1600" dirty="0"/>
              <a:t>Diapause Programming</a:t>
            </a:r>
          </a:p>
        </p:txBody>
      </p:sp>
      <p:sp>
        <p:nvSpPr>
          <p:cNvPr id="35" name="TextBox 34">
            <a:extLst>
              <a:ext uri="{FF2B5EF4-FFF2-40B4-BE49-F238E27FC236}">
                <a16:creationId xmlns:a16="http://schemas.microsoft.com/office/drawing/2014/main" id="{5B2DE2C4-3FFA-4C61-BA5F-99B12F30236E}"/>
              </a:ext>
            </a:extLst>
          </p:cNvPr>
          <p:cNvSpPr txBox="1"/>
          <p:nvPr/>
        </p:nvSpPr>
        <p:spPr>
          <a:xfrm>
            <a:off x="9718100" y="3146927"/>
            <a:ext cx="1346844" cy="338554"/>
          </a:xfrm>
          <a:prstGeom prst="rect">
            <a:avLst/>
          </a:prstGeom>
          <a:noFill/>
        </p:spPr>
        <p:txBody>
          <a:bodyPr wrap="none" rtlCol="0">
            <a:spAutoFit/>
          </a:bodyPr>
          <a:lstStyle/>
          <a:p>
            <a:r>
              <a:rPr lang="en-US" sz="1600" dirty="0"/>
              <a:t>Non Diapause</a:t>
            </a:r>
          </a:p>
        </p:txBody>
      </p:sp>
      <p:sp>
        <p:nvSpPr>
          <p:cNvPr id="38" name="TextBox 37">
            <a:extLst>
              <a:ext uri="{FF2B5EF4-FFF2-40B4-BE49-F238E27FC236}">
                <a16:creationId xmlns:a16="http://schemas.microsoft.com/office/drawing/2014/main" id="{5848366A-2EBC-41EB-A0A0-D052542008D5}"/>
              </a:ext>
            </a:extLst>
          </p:cNvPr>
          <p:cNvSpPr txBox="1"/>
          <p:nvPr/>
        </p:nvSpPr>
        <p:spPr>
          <a:xfrm>
            <a:off x="233265" y="6138041"/>
            <a:ext cx="379783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Photoperiod + Diapause genotype)</a:t>
            </a:r>
          </a:p>
        </p:txBody>
      </p:sp>
      <p:sp>
        <p:nvSpPr>
          <p:cNvPr id="39" name="Rectangle 38">
            <a:extLst>
              <a:ext uri="{FF2B5EF4-FFF2-40B4-BE49-F238E27FC236}">
                <a16:creationId xmlns:a16="http://schemas.microsoft.com/office/drawing/2014/main" id="{6977E0CC-0FCD-44F6-9BB7-084CE4CB7265}"/>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F9002B-857A-4E91-945D-FB9647DBDACD}"/>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3B209B2-CD69-4032-9477-2642C34D5F3B}"/>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a16="http://schemas.microsoft.com/office/drawing/2014/main" id="{2755E9E8-9810-47AF-8FFC-85309AFCEEF9}"/>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6" name="TextBox 45">
            <a:extLst>
              <a:ext uri="{FF2B5EF4-FFF2-40B4-BE49-F238E27FC236}">
                <a16:creationId xmlns:a16="http://schemas.microsoft.com/office/drawing/2014/main" id="{EF24F55F-996D-4276-881C-F86AE32093DF}"/>
              </a:ext>
            </a:extLst>
          </p:cNvPr>
          <p:cNvSpPr txBox="1"/>
          <p:nvPr/>
        </p:nvSpPr>
        <p:spPr>
          <a:xfrm>
            <a:off x="7272897" y="4724982"/>
            <a:ext cx="3712427"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-9.685, </a:t>
            </a:r>
            <a:r>
              <a:rPr lang="en-US" sz="1400" dirty="0" err="1"/>
              <a:t>Df</a:t>
            </a:r>
            <a:r>
              <a:rPr lang="en-US" sz="1400" dirty="0"/>
              <a:t>= 133.3, p-value= &lt;2e-16 </a:t>
            </a:r>
          </a:p>
          <a:p>
            <a:r>
              <a:rPr lang="en-US" sz="1400" dirty="0"/>
              <a:t>Diapause Genotype:</a:t>
            </a:r>
          </a:p>
          <a:p>
            <a:pPr marL="171450" indent="-171450">
              <a:buFont typeface="Arial" panose="020B0604020202020204" pitchFamily="34" charset="0"/>
              <a:buChar char="•"/>
            </a:pPr>
            <a:r>
              <a:rPr lang="en-US" sz="1400" dirty="0"/>
              <a:t>t-value= 6.845, </a:t>
            </a:r>
            <a:r>
              <a:rPr lang="en-US" sz="1400" dirty="0" err="1"/>
              <a:t>Df</a:t>
            </a:r>
            <a:r>
              <a:rPr lang="en-US" sz="1400" dirty="0"/>
              <a:t>= 10.87, p-value= 2.95e-05</a:t>
            </a:r>
          </a:p>
        </p:txBody>
      </p:sp>
      <p:sp>
        <p:nvSpPr>
          <p:cNvPr id="47" name="TextBox 46">
            <a:extLst>
              <a:ext uri="{FF2B5EF4-FFF2-40B4-BE49-F238E27FC236}">
                <a16:creationId xmlns:a16="http://schemas.microsoft.com/office/drawing/2014/main" id="{52D46386-A9EE-4143-8095-0C08D4A93D9D}"/>
              </a:ext>
            </a:extLst>
          </p:cNvPr>
          <p:cNvSpPr txBox="1"/>
          <p:nvPr/>
        </p:nvSpPr>
        <p:spPr>
          <a:xfrm>
            <a:off x="9548823" y="1986923"/>
            <a:ext cx="338554"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939592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A4269AD4-D26C-4323-8CEA-5357487127FC}"/>
              </a:ext>
            </a:extLst>
          </p:cNvPr>
          <p:cNvPicPr>
            <a:picLocks noChangeAspect="1"/>
          </p:cNvPicPr>
          <p:nvPr/>
        </p:nvPicPr>
        <p:blipFill rotWithShape="1">
          <a:blip r:embed="rId2"/>
          <a:srcRect l="3433" t="5893" r="12083" b="8959"/>
          <a:stretch/>
        </p:blipFill>
        <p:spPr>
          <a:xfrm>
            <a:off x="1959429" y="1384440"/>
            <a:ext cx="8726966" cy="4307233"/>
          </a:xfrm>
          <a:prstGeom prst="rect">
            <a:avLst/>
          </a:prstGeom>
        </p:spPr>
      </p:pic>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Left Bracket 22"/>
          <p:cNvSpPr/>
          <p:nvPr/>
        </p:nvSpPr>
        <p:spPr>
          <a:xfrm flipH="1">
            <a:off x="8343840" y="3164128"/>
            <a:ext cx="546240"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8256040" y="1548890"/>
            <a:ext cx="546239"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3747744"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7439039"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968346" y="1734528"/>
            <a:ext cx="1378205" cy="664987"/>
          </a:xfrm>
          <a:prstGeom prst="rect">
            <a:avLst/>
          </a:prstGeom>
          <a:noFill/>
        </p:spPr>
        <p:txBody>
          <a:bodyPr wrap="square" rtlCol="0">
            <a:spAutoFit/>
          </a:bodyPr>
          <a:lstStyle/>
          <a:p>
            <a:r>
              <a:rPr lang="en-US" dirty="0"/>
              <a:t>Diapause Treatment</a:t>
            </a:r>
          </a:p>
        </p:txBody>
      </p:sp>
      <p:sp>
        <p:nvSpPr>
          <p:cNvPr id="57" name="TextBox 56"/>
          <p:cNvSpPr txBox="1"/>
          <p:nvPr/>
        </p:nvSpPr>
        <p:spPr>
          <a:xfrm>
            <a:off x="8968346" y="3195222"/>
            <a:ext cx="1491107" cy="646331"/>
          </a:xfrm>
          <a:prstGeom prst="rect">
            <a:avLst/>
          </a:prstGeom>
          <a:noFill/>
        </p:spPr>
        <p:txBody>
          <a:bodyPr wrap="square" rtlCol="0">
            <a:spAutoFit/>
          </a:bodyPr>
          <a:lstStyle/>
          <a:p>
            <a:r>
              <a:rPr lang="en-US" dirty="0"/>
              <a:t>Non Diapause Treatment</a:t>
            </a:r>
          </a:p>
        </p:txBody>
      </p:sp>
      <p:sp>
        <p:nvSpPr>
          <p:cNvPr id="58" name="TextBox 57"/>
          <p:cNvSpPr txBox="1"/>
          <p:nvPr/>
        </p:nvSpPr>
        <p:spPr>
          <a:xfrm>
            <a:off x="8369053" y="3412213"/>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8377858" y="3150500"/>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8377858" y="2215822"/>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8383468" y="1575448"/>
            <a:ext cx="295274" cy="369332"/>
          </a:xfrm>
          <a:prstGeom prst="rect">
            <a:avLst/>
          </a:prstGeom>
          <a:noFill/>
        </p:spPr>
        <p:txBody>
          <a:bodyPr wrap="none" rtlCol="0">
            <a:spAutoFit/>
          </a:bodyPr>
          <a:lstStyle/>
          <a:p>
            <a:r>
              <a:rPr lang="en-US" dirty="0"/>
              <a:t>a</a:t>
            </a:r>
          </a:p>
        </p:txBody>
      </p:sp>
      <p:sp>
        <p:nvSpPr>
          <p:cNvPr id="63" name="Rectangle 62"/>
          <p:cNvSpPr/>
          <p:nvPr/>
        </p:nvSpPr>
        <p:spPr>
          <a:xfrm>
            <a:off x="1534665" y="2440672"/>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4400" b="1" dirty="0"/>
              <a:t>Animals programmed for long diapause are fatter!</a:t>
            </a:r>
            <a:endParaRPr lang="en-US" sz="4400" b="1" dirty="0">
              <a:cs typeface="Calibri"/>
            </a:endParaRPr>
          </a:p>
        </p:txBody>
      </p:sp>
      <p:sp>
        <p:nvSpPr>
          <p:cNvPr id="35" name="Rectangle 34">
            <a:extLst>
              <a:ext uri="{FF2B5EF4-FFF2-40B4-BE49-F238E27FC236}">
                <a16:creationId xmlns:a16="http://schemas.microsoft.com/office/drawing/2014/main" id="{87B1AAAB-46DB-4434-AE89-03DEC9ACF899}"/>
              </a:ext>
            </a:extLst>
          </p:cNvPr>
          <p:cNvSpPr/>
          <p:nvPr/>
        </p:nvSpPr>
        <p:spPr>
          <a:xfrm>
            <a:off x="2724273" y="1717531"/>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326B76B-7032-48DF-88A4-98273D464E0C}"/>
              </a:ext>
            </a:extLst>
          </p:cNvPr>
          <p:cNvSpPr/>
          <p:nvPr/>
        </p:nvSpPr>
        <p:spPr>
          <a:xfrm>
            <a:off x="2724272" y="1932600"/>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7B42BC8-73F2-4849-BE7A-C8A0C2A90675}"/>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38" name="TextBox 37">
            <a:extLst>
              <a:ext uri="{FF2B5EF4-FFF2-40B4-BE49-F238E27FC236}">
                <a16:creationId xmlns:a16="http://schemas.microsoft.com/office/drawing/2014/main" id="{A814EFDD-1EAC-4A44-BAC5-D47EE543CBDD}"/>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0" name="TextBox 39">
            <a:extLst>
              <a:ext uri="{FF2B5EF4-FFF2-40B4-BE49-F238E27FC236}">
                <a16:creationId xmlns:a16="http://schemas.microsoft.com/office/drawing/2014/main" id="{18608523-CBFC-4715-9C01-E8BAF84D94AF}"/>
              </a:ext>
            </a:extLst>
          </p:cNvPr>
          <p:cNvSpPr txBox="1"/>
          <p:nvPr/>
        </p:nvSpPr>
        <p:spPr>
          <a:xfrm>
            <a:off x="233265" y="6138041"/>
            <a:ext cx="3799438"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(Lipid Mass ～ Photoperiod + Diapause genotype)</a:t>
            </a:r>
          </a:p>
        </p:txBody>
      </p:sp>
      <p:sp>
        <p:nvSpPr>
          <p:cNvPr id="43" name="TextBox 42">
            <a:extLst>
              <a:ext uri="{FF2B5EF4-FFF2-40B4-BE49-F238E27FC236}">
                <a16:creationId xmlns:a16="http://schemas.microsoft.com/office/drawing/2014/main" id="{27C10861-33AB-4622-B2DF-DC9E208CB36D}"/>
              </a:ext>
            </a:extLst>
          </p:cNvPr>
          <p:cNvSpPr txBox="1"/>
          <p:nvPr/>
        </p:nvSpPr>
        <p:spPr>
          <a:xfrm>
            <a:off x="8802279" y="1668855"/>
            <a:ext cx="338554" cy="461665"/>
          </a:xfrm>
          <a:prstGeom prst="rect">
            <a:avLst/>
          </a:prstGeom>
          <a:noFill/>
        </p:spPr>
        <p:txBody>
          <a:bodyPr wrap="none" rtlCol="0">
            <a:spAutoFit/>
          </a:bodyPr>
          <a:lstStyle/>
          <a:p>
            <a:r>
              <a:rPr lang="en-US" sz="2400" b="1" dirty="0"/>
              <a:t>*</a:t>
            </a:r>
          </a:p>
        </p:txBody>
      </p:sp>
      <p:sp>
        <p:nvSpPr>
          <p:cNvPr id="45" name="TextBox 44">
            <a:extLst>
              <a:ext uri="{FF2B5EF4-FFF2-40B4-BE49-F238E27FC236}">
                <a16:creationId xmlns:a16="http://schemas.microsoft.com/office/drawing/2014/main" id="{0F743C0E-963E-465A-AC7C-BF746E18B3E0}"/>
              </a:ext>
            </a:extLst>
          </p:cNvPr>
          <p:cNvSpPr txBox="1"/>
          <p:nvPr/>
        </p:nvSpPr>
        <p:spPr>
          <a:xfrm>
            <a:off x="7272897" y="4724982"/>
            <a:ext cx="3553730"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-10.23, </a:t>
            </a:r>
            <a:r>
              <a:rPr lang="en-US" sz="1400" dirty="0" err="1"/>
              <a:t>Df</a:t>
            </a:r>
            <a:r>
              <a:rPr lang="en-US" sz="1400" dirty="0"/>
              <a:t>= 191.6, p-value= &lt;2e-16 </a:t>
            </a:r>
          </a:p>
          <a:p>
            <a:r>
              <a:rPr lang="en-US" sz="1400" dirty="0"/>
              <a:t>Diapause Genotype:</a:t>
            </a:r>
          </a:p>
          <a:p>
            <a:pPr marL="171450" indent="-171450">
              <a:buFont typeface="Arial" panose="020B0604020202020204" pitchFamily="34" charset="0"/>
              <a:buChar char="•"/>
            </a:pPr>
            <a:r>
              <a:rPr lang="en-US" sz="1400" dirty="0"/>
              <a:t>t-value= 4.08, </a:t>
            </a:r>
            <a:r>
              <a:rPr lang="en-US" sz="1400" dirty="0" err="1"/>
              <a:t>Df</a:t>
            </a:r>
            <a:r>
              <a:rPr lang="en-US" sz="1400" dirty="0"/>
              <a:t>= 186.8, p-value= 6.67e-05</a:t>
            </a:r>
          </a:p>
        </p:txBody>
      </p:sp>
    </p:spTree>
    <p:extLst>
      <p:ext uri="{BB962C8B-B14F-4D97-AF65-F5344CB8AC3E}">
        <p14:creationId xmlns:p14="http://schemas.microsoft.com/office/powerpoint/2010/main" val="2056208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614187766"/>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a:t>LEAN/LIPID</a:t>
            </a:r>
            <a:r>
              <a:rPr lang="en-US" dirty="0"/>
              <a:t> mass depletion</a:t>
            </a:r>
          </a:p>
        </p:txBody>
      </p:sp>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705758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CEC02-012C-4C38-A968-4DC395E4A778}"/>
              </a:ext>
            </a:extLst>
          </p:cNvPr>
          <p:cNvPicPr>
            <a:picLocks noChangeAspect="1"/>
          </p:cNvPicPr>
          <p:nvPr/>
        </p:nvPicPr>
        <p:blipFill rotWithShape="1">
          <a:blip r:embed="rId2"/>
          <a:srcRect l="3027" t="6471" r="14070" b="10211"/>
          <a:stretch/>
        </p:blipFill>
        <p:spPr>
          <a:xfrm>
            <a:off x="2259734" y="1230858"/>
            <a:ext cx="8015311" cy="4320856"/>
          </a:xfrm>
          <a:prstGeom prst="rect">
            <a:avLst/>
          </a:prstGeom>
        </p:spPr>
      </p:pic>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78650"/>
            <a:ext cx="10972800" cy="769441"/>
          </a:xfrm>
        </p:spPr>
        <p:txBody>
          <a:bodyPr>
            <a:spAutoFit/>
          </a:bodyPr>
          <a:lstStyle/>
          <a:p>
            <a:r>
              <a:rPr lang="en-US" dirty="0"/>
              <a:t>Diapause length affects lean mass depletion</a:t>
            </a:r>
          </a:p>
        </p:txBody>
      </p:sp>
      <p:sp>
        <p:nvSpPr>
          <p:cNvPr id="11" name="Rectangle 10"/>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14" name="Rectangle 13"/>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24" name="Rectangle 23"/>
          <p:cNvSpPr/>
          <p:nvPr/>
        </p:nvSpPr>
        <p:spPr>
          <a:xfrm>
            <a:off x="1789403" y="2755330"/>
            <a:ext cx="342779" cy="1953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31" name="TextBox 30">
            <a:extLst>
              <a:ext uri="{FF2B5EF4-FFF2-40B4-BE49-F238E27FC236}">
                <a16:creationId xmlns:a16="http://schemas.microsoft.com/office/drawing/2014/main" id="{3E5FE2F2-B200-4A07-8610-694735992AEE}"/>
              </a:ext>
            </a:extLst>
          </p:cNvPr>
          <p:cNvSpPr txBox="1"/>
          <p:nvPr/>
        </p:nvSpPr>
        <p:spPr>
          <a:xfrm>
            <a:off x="9493595" y="2766988"/>
            <a:ext cx="1439818" cy="338554"/>
          </a:xfrm>
          <a:prstGeom prst="rect">
            <a:avLst/>
          </a:prstGeom>
          <a:noFill/>
        </p:spPr>
        <p:txBody>
          <a:bodyPr wrap="none" rtlCol="0">
            <a:spAutoFit/>
          </a:bodyPr>
          <a:lstStyle/>
          <a:p>
            <a:r>
              <a:rPr lang="en-US" sz="1600" b="1" dirty="0"/>
              <a:t>Long-Diapause</a:t>
            </a:r>
          </a:p>
        </p:txBody>
      </p:sp>
      <p:sp>
        <p:nvSpPr>
          <p:cNvPr id="32" name="TextBox 31">
            <a:extLst>
              <a:ext uri="{FF2B5EF4-FFF2-40B4-BE49-F238E27FC236}">
                <a16:creationId xmlns:a16="http://schemas.microsoft.com/office/drawing/2014/main" id="{668FD3BE-A54D-4805-A9F2-50F959C485A2}"/>
              </a:ext>
            </a:extLst>
          </p:cNvPr>
          <p:cNvSpPr txBox="1"/>
          <p:nvPr/>
        </p:nvSpPr>
        <p:spPr>
          <a:xfrm>
            <a:off x="9493595" y="4370609"/>
            <a:ext cx="1497526" cy="338554"/>
          </a:xfrm>
          <a:prstGeom prst="rect">
            <a:avLst/>
          </a:prstGeom>
          <a:noFill/>
        </p:spPr>
        <p:txBody>
          <a:bodyPr wrap="none" rtlCol="0">
            <a:spAutoFit/>
          </a:bodyPr>
          <a:lstStyle/>
          <a:p>
            <a:r>
              <a:rPr lang="en-US" sz="1600" b="1" dirty="0"/>
              <a:t>Short-Diapause</a:t>
            </a:r>
          </a:p>
        </p:txBody>
      </p:sp>
      <p:sp>
        <p:nvSpPr>
          <p:cNvPr id="33" name="TextBox 32">
            <a:extLst>
              <a:ext uri="{FF2B5EF4-FFF2-40B4-BE49-F238E27FC236}">
                <a16:creationId xmlns:a16="http://schemas.microsoft.com/office/drawing/2014/main" id="{8D87A8FC-551F-4D50-AC83-9DB7957EB54E}"/>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35" name="TextBox 34">
            <a:extLst>
              <a:ext uri="{FF2B5EF4-FFF2-40B4-BE49-F238E27FC236}">
                <a16:creationId xmlns:a16="http://schemas.microsoft.com/office/drawing/2014/main" id="{13BC9FE1-27D9-4325-A268-C1B2F85CBD00}"/>
              </a:ext>
            </a:extLst>
          </p:cNvPr>
          <p:cNvSpPr txBox="1"/>
          <p:nvPr/>
        </p:nvSpPr>
        <p:spPr>
          <a:xfrm>
            <a:off x="9366043" y="2579770"/>
            <a:ext cx="338554" cy="461665"/>
          </a:xfrm>
          <a:prstGeom prst="rect">
            <a:avLst/>
          </a:prstGeom>
          <a:noFill/>
        </p:spPr>
        <p:txBody>
          <a:bodyPr wrap="none" rtlCol="0">
            <a:spAutoFit/>
          </a:bodyPr>
          <a:lstStyle/>
          <a:p>
            <a:r>
              <a:rPr lang="en-US" sz="2400" b="1" dirty="0"/>
              <a:t>*</a:t>
            </a:r>
          </a:p>
        </p:txBody>
      </p:sp>
      <p:sp>
        <p:nvSpPr>
          <p:cNvPr id="36" name="TextBox 35">
            <a:extLst>
              <a:ext uri="{FF2B5EF4-FFF2-40B4-BE49-F238E27FC236}">
                <a16:creationId xmlns:a16="http://schemas.microsoft.com/office/drawing/2014/main" id="{D794C9FC-7E27-4386-9E5E-E831204FF15F}"/>
              </a:ext>
            </a:extLst>
          </p:cNvPr>
          <p:cNvSpPr txBox="1"/>
          <p:nvPr/>
        </p:nvSpPr>
        <p:spPr>
          <a:xfrm>
            <a:off x="7763264" y="1934887"/>
            <a:ext cx="3544112"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2.450, </a:t>
            </a:r>
            <a:r>
              <a:rPr lang="en-US" sz="1400" dirty="0" err="1"/>
              <a:t>Df</a:t>
            </a:r>
            <a:r>
              <a:rPr lang="en-US" sz="1400" dirty="0"/>
              <a:t>= 10.737, p-value= 0.0328</a:t>
            </a:r>
          </a:p>
        </p:txBody>
      </p:sp>
    </p:spTree>
    <p:extLst>
      <p:ext uri="{BB962C8B-B14F-4D97-AF65-F5344CB8AC3E}">
        <p14:creationId xmlns:p14="http://schemas.microsoft.com/office/powerpoint/2010/main" val="1394420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78310275-8494-490F-95F2-A3BDD43BC3CB}"/>
              </a:ext>
            </a:extLst>
          </p:cNvPr>
          <p:cNvPicPr>
            <a:picLocks noChangeAspect="1"/>
          </p:cNvPicPr>
          <p:nvPr/>
        </p:nvPicPr>
        <p:blipFill rotWithShape="1">
          <a:blip r:embed="rId2"/>
          <a:srcRect l="2727" t="6137" r="11158" b="9561"/>
          <a:stretch/>
        </p:blipFill>
        <p:spPr>
          <a:xfrm>
            <a:off x="2259734" y="1230858"/>
            <a:ext cx="8470470" cy="4320856"/>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1603086" y="256057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3" name="TextBox 32">
            <a:extLst>
              <a:ext uri="{FF2B5EF4-FFF2-40B4-BE49-F238E27FC236}">
                <a16:creationId xmlns:a16="http://schemas.microsoft.com/office/drawing/2014/main" id="{AD250B20-E621-4405-8EBC-C3EABF220715}"/>
              </a:ext>
            </a:extLst>
          </p:cNvPr>
          <p:cNvSpPr txBox="1"/>
          <p:nvPr/>
        </p:nvSpPr>
        <p:spPr>
          <a:xfrm>
            <a:off x="10010295" y="2639714"/>
            <a:ext cx="1439818" cy="338554"/>
          </a:xfrm>
          <a:prstGeom prst="rect">
            <a:avLst/>
          </a:prstGeom>
          <a:noFill/>
        </p:spPr>
        <p:txBody>
          <a:bodyPr wrap="none" rtlCol="0">
            <a:spAutoFit/>
          </a:bodyPr>
          <a:lstStyle/>
          <a:p>
            <a:r>
              <a:rPr lang="en-US" sz="1600" b="1" dirty="0"/>
              <a:t>Long-Diapause</a:t>
            </a:r>
          </a:p>
        </p:txBody>
      </p:sp>
      <p:sp>
        <p:nvSpPr>
          <p:cNvPr id="34" name="TextBox 33">
            <a:extLst>
              <a:ext uri="{FF2B5EF4-FFF2-40B4-BE49-F238E27FC236}">
                <a16:creationId xmlns:a16="http://schemas.microsoft.com/office/drawing/2014/main" id="{74564E06-AAAC-4C50-9578-ED6939E2816B}"/>
              </a:ext>
            </a:extLst>
          </p:cNvPr>
          <p:cNvSpPr txBox="1"/>
          <p:nvPr/>
        </p:nvSpPr>
        <p:spPr>
          <a:xfrm>
            <a:off x="9493595" y="4095007"/>
            <a:ext cx="1497526" cy="338554"/>
          </a:xfrm>
          <a:prstGeom prst="rect">
            <a:avLst/>
          </a:prstGeom>
          <a:noFill/>
        </p:spPr>
        <p:txBody>
          <a:bodyPr wrap="none" rtlCol="0">
            <a:spAutoFit/>
          </a:bodyPr>
          <a:lstStyle/>
          <a:p>
            <a:r>
              <a:rPr lang="en-US" sz="1600" b="1" dirty="0"/>
              <a:t>Short-Diapause</a:t>
            </a:r>
          </a:p>
        </p:txBody>
      </p:sp>
      <p:sp>
        <p:nvSpPr>
          <p:cNvPr id="39" name="Rectangle 38">
            <a:extLst>
              <a:ext uri="{FF2B5EF4-FFF2-40B4-BE49-F238E27FC236}">
                <a16:creationId xmlns:a16="http://schemas.microsoft.com/office/drawing/2014/main" id="{FDB7A3D1-E1AD-4261-9220-C0F7B70254D7}"/>
              </a:ext>
            </a:extLst>
          </p:cNvPr>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40" name="Rectangle 39">
            <a:extLst>
              <a:ext uri="{FF2B5EF4-FFF2-40B4-BE49-F238E27FC236}">
                <a16:creationId xmlns:a16="http://schemas.microsoft.com/office/drawing/2014/main" id="{27088E8A-EF90-4666-9678-BFD1835F4374}"/>
              </a:ext>
            </a:extLst>
          </p:cNvPr>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41" name="Rectangle 40">
            <a:extLst>
              <a:ext uri="{FF2B5EF4-FFF2-40B4-BE49-F238E27FC236}">
                <a16:creationId xmlns:a16="http://schemas.microsoft.com/office/drawing/2014/main" id="{1A768203-CFEB-4EEF-8A7E-5575964444F2}"/>
              </a:ext>
            </a:extLst>
          </p:cNvPr>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42" name="Rectangle 41">
            <a:extLst>
              <a:ext uri="{FF2B5EF4-FFF2-40B4-BE49-F238E27FC236}">
                <a16:creationId xmlns:a16="http://schemas.microsoft.com/office/drawing/2014/main" id="{528633B9-82FC-400F-8597-8FDE9095A8FA}"/>
              </a:ext>
            </a:extLst>
          </p:cNvPr>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43" name="TextBox 42">
            <a:extLst>
              <a:ext uri="{FF2B5EF4-FFF2-40B4-BE49-F238E27FC236}">
                <a16:creationId xmlns:a16="http://schemas.microsoft.com/office/drawing/2014/main" id="{55E1FA64-949C-4D87-AB52-FBAEA10AEA07}"/>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46" name="TextBox 45">
            <a:extLst>
              <a:ext uri="{FF2B5EF4-FFF2-40B4-BE49-F238E27FC236}">
                <a16:creationId xmlns:a16="http://schemas.microsoft.com/office/drawing/2014/main" id="{69A5F36B-F3CE-4061-BAC7-D51069B07790}"/>
              </a:ext>
            </a:extLst>
          </p:cNvPr>
          <p:cNvSpPr txBox="1"/>
          <p:nvPr/>
        </p:nvSpPr>
        <p:spPr>
          <a:xfrm>
            <a:off x="8311003" y="1878103"/>
            <a:ext cx="3726854"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4.735, </a:t>
            </a:r>
            <a:r>
              <a:rPr lang="en-US" sz="1400" dirty="0" err="1"/>
              <a:t>Df</a:t>
            </a:r>
            <a:r>
              <a:rPr lang="en-US" sz="1400" dirty="0"/>
              <a:t>= 16.655, p-value= 0.000202</a:t>
            </a:r>
          </a:p>
        </p:txBody>
      </p:sp>
      <p:sp>
        <p:nvSpPr>
          <p:cNvPr id="48" name="TextBox 47">
            <a:extLst>
              <a:ext uri="{FF2B5EF4-FFF2-40B4-BE49-F238E27FC236}">
                <a16:creationId xmlns:a16="http://schemas.microsoft.com/office/drawing/2014/main" id="{DAE91811-BD21-478F-9F8E-0A51576D31D2}"/>
              </a:ext>
            </a:extLst>
          </p:cNvPr>
          <p:cNvSpPr txBox="1"/>
          <p:nvPr/>
        </p:nvSpPr>
        <p:spPr>
          <a:xfrm>
            <a:off x="9835876" y="2504895"/>
            <a:ext cx="338554" cy="461665"/>
          </a:xfrm>
          <a:prstGeom prst="rect">
            <a:avLst/>
          </a:prstGeom>
          <a:noFill/>
        </p:spPr>
        <p:txBody>
          <a:bodyPr wrap="none" rtlCol="0">
            <a:spAutoFit/>
          </a:bodyPr>
          <a:lstStyle/>
          <a:p>
            <a:r>
              <a:rPr lang="en-US" sz="2400" b="1" dirty="0"/>
              <a:t>*</a:t>
            </a:r>
          </a:p>
        </p:txBody>
      </p:sp>
      <p:sp>
        <p:nvSpPr>
          <p:cNvPr id="51" name="TextBox 50">
            <a:extLst>
              <a:ext uri="{FF2B5EF4-FFF2-40B4-BE49-F238E27FC236}">
                <a16:creationId xmlns:a16="http://schemas.microsoft.com/office/drawing/2014/main" id="{478C61DB-71CA-4B69-9C7F-E3B9FD4EB440}"/>
              </a:ext>
            </a:extLst>
          </p:cNvPr>
          <p:cNvSpPr txBox="1"/>
          <p:nvPr/>
        </p:nvSpPr>
        <p:spPr>
          <a:xfrm>
            <a:off x="3918005" y="4947636"/>
            <a:ext cx="3689985" cy="523220"/>
          </a:xfrm>
          <a:prstGeom prst="rect">
            <a:avLst/>
          </a:prstGeom>
          <a:noFill/>
        </p:spPr>
        <p:txBody>
          <a:bodyPr wrap="none" rtlCol="0">
            <a:spAutoFit/>
          </a:bodyPr>
          <a:lstStyle/>
          <a:p>
            <a:r>
              <a:rPr lang="en-US" sz="1400" dirty="0"/>
              <a:t>Sample Day:</a:t>
            </a:r>
          </a:p>
          <a:p>
            <a:pPr marL="171450" indent="-171450">
              <a:buFont typeface="Arial" panose="020B0604020202020204" pitchFamily="34" charset="0"/>
              <a:buChar char="•"/>
            </a:pPr>
            <a:r>
              <a:rPr lang="en-US" sz="1400" dirty="0"/>
              <a:t>t-value= 111.4, </a:t>
            </a:r>
            <a:r>
              <a:rPr lang="en-US" sz="1400" dirty="0" err="1"/>
              <a:t>Df</a:t>
            </a:r>
            <a:r>
              <a:rPr lang="en-US" sz="1400" dirty="0"/>
              <a:t>= -3.877, p-value= 0.000179</a:t>
            </a:r>
          </a:p>
        </p:txBody>
      </p:sp>
      <p:sp>
        <p:nvSpPr>
          <p:cNvPr id="50" name="TextBox 49">
            <a:extLst>
              <a:ext uri="{FF2B5EF4-FFF2-40B4-BE49-F238E27FC236}">
                <a16:creationId xmlns:a16="http://schemas.microsoft.com/office/drawing/2014/main" id="{422AD089-428E-4D46-B980-EB0275244269}"/>
              </a:ext>
            </a:extLst>
          </p:cNvPr>
          <p:cNvSpPr txBox="1"/>
          <p:nvPr/>
        </p:nvSpPr>
        <p:spPr>
          <a:xfrm>
            <a:off x="5516160" y="4856294"/>
            <a:ext cx="492443"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Diapause:</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63242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7" name="Rectangle 6"/>
          <p:cNvSpPr/>
          <p:nvPr/>
        </p:nvSpPr>
        <p:spPr>
          <a:xfrm>
            <a:off x="455332" y="3386136"/>
            <a:ext cx="3328988" cy="28575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a:t>Lipid/Lean Mass Accumulation </a:t>
            </a:r>
            <a:r>
              <a:rPr lang="en-US" sz="3600" dirty="0"/>
              <a:t>increases as diapause length increases.</a:t>
            </a:r>
          </a:p>
        </p:txBody>
      </p:sp>
      <p:sp>
        <p:nvSpPr>
          <p:cNvPr id="8" name="Rectangle 7"/>
          <p:cNvSpPr/>
          <p:nvPr/>
        </p:nvSpPr>
        <p:spPr>
          <a:xfrm>
            <a:off x="4400550" y="3750783"/>
            <a:ext cx="6871974" cy="128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a:t>Lipid Depletion</a:t>
            </a:r>
            <a:r>
              <a:rPr lang="en-US" sz="3600" dirty="0"/>
              <a:t> </a:t>
            </a:r>
            <a:r>
              <a:rPr lang="en-US" sz="3600" i="1" dirty="0"/>
              <a:t>may not be </a:t>
            </a:r>
            <a:r>
              <a:rPr lang="en-US" sz="3600" dirty="0"/>
              <a:t>affected diapause length</a:t>
            </a:r>
            <a:endParaRPr lang="en-US" sz="3600" b="1" i="1" u="sng" dirty="0"/>
          </a:p>
        </p:txBody>
      </p:sp>
    </p:spTree>
    <p:extLst>
      <p:ext uri="{BB962C8B-B14F-4D97-AF65-F5344CB8AC3E}">
        <p14:creationId xmlns:p14="http://schemas.microsoft.com/office/powerpoint/2010/main" val="104477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pic>
        <p:nvPicPr>
          <p:cNvPr id="2" name="Picture 1">
            <a:extLst>
              <a:ext uri="{FF2B5EF4-FFF2-40B4-BE49-F238E27FC236}">
                <a16:creationId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95986396"/>
              </p:ext>
            </p:extLst>
          </p:nvPr>
        </p:nvGraphicFramePr>
        <p:xfrm>
          <a:off x="0" y="0"/>
          <a:ext cx="12192000" cy="609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id="{FE335320-69FD-47A4-B38F-1647E97A4DC9}"/>
              </a:ext>
            </a:extLst>
          </p:cNvPr>
          <p:cNvCxnSpPr/>
          <p:nvPr/>
        </p:nvCxnSpPr>
        <p:spPr>
          <a:xfrm flipV="1">
            <a:off x="0" y="4621494"/>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8091156" y="3645823"/>
            <a:ext cx="1183051" cy="1152845"/>
          </a:xfrm>
          <a:prstGeom prst="rect">
            <a:avLst/>
          </a:prstGeom>
        </p:spPr>
      </p:pic>
      <p:pic>
        <p:nvPicPr>
          <p:cNvPr id="17" name="Picture 16">
            <a:extLst>
              <a:ext uri="{FF2B5EF4-FFF2-40B4-BE49-F238E27FC236}">
                <a16:creationId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2" name="Rectangle 1"/>
          <p:cNvSpPr/>
          <p:nvPr/>
        </p:nvSpPr>
        <p:spPr>
          <a:xfrm>
            <a:off x="7053942" y="2773249"/>
            <a:ext cx="5105400" cy="331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charset="0"/>
              <a:buChar char="•"/>
            </a:pPr>
            <a:r>
              <a:rPr lang="en-US" sz="3600" dirty="0">
                <a:solidFill>
                  <a:schemeClr val="tx1"/>
                </a:solidFill>
              </a:rPr>
              <a:t>Determine thresholds</a:t>
            </a:r>
          </a:p>
          <a:p>
            <a:pPr marL="571500" indent="-571500" algn="ctr">
              <a:buFont typeface="Arial" charset="0"/>
              <a:buChar char="•"/>
            </a:pPr>
            <a:r>
              <a:rPr lang="en-US" sz="3600" dirty="0">
                <a:solidFill>
                  <a:schemeClr val="tx1"/>
                </a:solidFill>
              </a:rPr>
              <a:t>Manipulate stores</a:t>
            </a:r>
          </a:p>
          <a:p>
            <a:pPr marL="571500" indent="-571500" algn="ctr">
              <a:buFont typeface="Arial" charset="0"/>
              <a:buChar char="•"/>
            </a:pPr>
            <a:r>
              <a:rPr lang="en-US" sz="3600" dirty="0">
                <a:solidFill>
                  <a:schemeClr val="tx1"/>
                </a:solidFill>
              </a:rPr>
              <a:t>Reduce populations</a:t>
            </a:r>
          </a:p>
        </p:txBody>
      </p:sp>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diapause onset look like?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7635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
        <p:nvSpPr>
          <p:cNvPr id="5" name="Rectangle 4"/>
          <p:cNvSpPr/>
          <p:nvPr/>
        </p:nvSpPr>
        <p:spPr>
          <a:xfrm>
            <a:off x="4767943" y="6074229"/>
            <a:ext cx="321672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36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pic>
        <p:nvPicPr>
          <p:cNvPr id="15" name="Content Placeholder 3"/>
          <p:cNvPicPr>
            <a:picLocks noChangeAspect="1"/>
          </p:cNvPicPr>
          <p:nvPr/>
        </p:nvPicPr>
        <p:blipFill rotWithShape="1">
          <a:blip r:embed="rId4" cstate="print">
            <a:alphaModFix/>
            <a:extLst>
              <a:ext uri="{28A0092B-C50C-407E-A947-70E740481C1C}">
                <a14:useLocalDpi xmlns:a14="http://schemas.microsoft.com/office/drawing/2010/main" val="0"/>
              </a:ext>
            </a:extLst>
          </a:blip>
          <a:srcRect t="19993" r="6815" b="1480"/>
          <a:stretch/>
        </p:blipFill>
        <p:spPr>
          <a:xfrm>
            <a:off x="0" y="10"/>
            <a:ext cx="12191980" cy="6857990"/>
          </a:xfrm>
          <a:prstGeom prst="rect">
            <a:avLst/>
          </a:prstGeom>
        </p:spPr>
      </p:pic>
    </p:spTree>
    <p:extLst>
      <p:ext uri="{BB962C8B-B14F-4D97-AF65-F5344CB8AC3E}">
        <p14:creationId xmlns:p14="http://schemas.microsoft.com/office/powerpoint/2010/main" val="194362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0911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a16="http://schemas.microsoft.com/office/drawing/2014/main"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18084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914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32711</TotalTime>
  <Words>3698</Words>
  <Application>Microsoft Office PowerPoint</Application>
  <PresentationFormat>Widescreen</PresentationFormat>
  <Paragraphs>1036</Paragraphs>
  <Slides>165</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165</vt:i4>
      </vt:variant>
    </vt:vector>
  </HeadingPairs>
  <TitlesOfParts>
    <vt:vector size="170" baseType="lpstr">
      <vt:lpstr>Arial</vt:lpstr>
      <vt:lpstr>Calibri</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What season is it? Should I prepare for diapause?</vt:lpstr>
      <vt:lpstr>Photoperiod</vt:lpstr>
      <vt:lpstr>PowerPoint Presentation</vt:lpstr>
      <vt:lpstr>PowerPoint Presentation</vt:lpstr>
      <vt:lpstr>PowerPoint Presentation</vt:lpstr>
      <vt:lpstr>PowerPoint Presentation</vt:lpstr>
      <vt:lpstr>PowerPoint Presentation</vt:lpstr>
      <vt:lpstr>PowerPoint Presentation</vt:lpstr>
      <vt:lpstr>LEAN/LIPID mass accumulation</vt:lpstr>
      <vt:lpstr>LEAN/LIPID mass depletion</vt:lpstr>
      <vt:lpstr>PowerPoint Presentation</vt:lpstr>
      <vt:lpstr>PowerPoint Presentation</vt:lpstr>
      <vt:lpstr>PowerPoint Presentation</vt:lpstr>
      <vt:lpstr>PowerPoint Presentation</vt:lpstr>
      <vt:lpstr>PowerPoint Presentation</vt:lpstr>
      <vt:lpstr>PowerPoint Presentation</vt:lpstr>
      <vt:lpstr>How do larvae respond?</vt:lpstr>
      <vt:lpstr>PowerPoint Presentation</vt:lpstr>
      <vt:lpstr>PowerPoint Presentation</vt:lpstr>
      <vt:lpstr>PowerPoint Presentation</vt:lpstr>
      <vt:lpstr>PowerPoint Presentation</vt:lpstr>
      <vt:lpstr>Separating Shallow Diapause and Deep Diapause</vt:lpstr>
      <vt:lpstr>PowerPoint Presentation</vt:lpstr>
      <vt:lpstr>PowerPoint Presentation</vt:lpstr>
      <vt:lpstr>PowerPoint Presentation</vt:lpstr>
      <vt:lpstr>Why compare at the wandering stage?</vt:lpstr>
      <vt:lpstr>PowerPoint Presentation</vt:lpstr>
      <vt:lpstr>PowerPoint Presentation</vt:lpstr>
      <vt:lpstr>When should I compare? During Wandering!!</vt:lpstr>
      <vt:lpstr>PowerPoint Presentation</vt:lpstr>
      <vt:lpstr>PowerPoint Presentation</vt:lpstr>
      <vt:lpstr>LEAN/LIPID mass accumulation</vt:lpstr>
      <vt:lpstr>PowerPoint Presentation</vt:lpstr>
      <vt:lpstr>Long-diapause Genotype Gained More Lean Mass!</vt:lpstr>
      <vt:lpstr>Lean Mass Increases in Diapause Programming and for Long-Diapause Larvae!</vt:lpstr>
      <vt:lpstr>PowerPoint Presentation</vt:lpstr>
      <vt:lpstr>LEAN/LIPID mass depletion</vt:lpstr>
      <vt:lpstr>Diapause length affects lean mass depletion</vt:lpstr>
      <vt:lpstr>PowerPoint Presentation</vt:lpstr>
      <vt:lpstr>PowerPoint Presentation</vt:lpstr>
      <vt:lpstr>PowerPoint Presentation</vt:lpstr>
      <vt:lpstr>PowerPoint Presentation</vt:lpstr>
      <vt:lpstr>PowerPoint Presentation</vt:lpstr>
      <vt:lpstr>What does diapause onset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 James T. - ARS</cp:lastModifiedBy>
  <cp:revision>647</cp:revision>
  <cp:lastPrinted>2018-10-19T16:39:19Z</cp:lastPrinted>
  <dcterms:modified xsi:type="dcterms:W3CDTF">2018-10-24T16:30:16Z</dcterms:modified>
</cp:coreProperties>
</file>